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handoutMasterIdLst>
    <p:handoutMasterId r:id="rId33"/>
  </p:handoutMasterIdLst>
  <p:sldIdLst>
    <p:sldId id="256" r:id="rId2"/>
    <p:sldId id="257" r:id="rId3"/>
    <p:sldId id="258" r:id="rId4"/>
    <p:sldId id="267" r:id="rId5"/>
    <p:sldId id="272" r:id="rId6"/>
    <p:sldId id="273" r:id="rId7"/>
    <p:sldId id="268" r:id="rId8"/>
    <p:sldId id="270" r:id="rId9"/>
    <p:sldId id="271" r:id="rId10"/>
    <p:sldId id="276" r:id="rId11"/>
    <p:sldId id="274" r:id="rId12"/>
    <p:sldId id="275" r:id="rId13"/>
    <p:sldId id="277" r:id="rId14"/>
    <p:sldId id="269" r:id="rId15"/>
    <p:sldId id="279" r:id="rId16"/>
    <p:sldId id="280" r:id="rId17"/>
    <p:sldId id="281" r:id="rId18"/>
    <p:sldId id="282" r:id="rId19"/>
    <p:sldId id="283" r:id="rId20"/>
    <p:sldId id="278" r:id="rId21"/>
    <p:sldId id="260" r:id="rId22"/>
    <p:sldId id="261" r:id="rId23"/>
    <p:sldId id="284" r:id="rId24"/>
    <p:sldId id="285" r:id="rId25"/>
    <p:sldId id="286" r:id="rId26"/>
    <p:sldId id="262" r:id="rId27"/>
    <p:sldId id="291" r:id="rId28"/>
    <p:sldId id="288" r:id="rId29"/>
    <p:sldId id="289" r:id="rId30"/>
    <p:sldId id="292" r:id="rId31"/>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07" autoAdjust="0"/>
  </p:normalViewPr>
  <p:slideViewPr>
    <p:cSldViewPr>
      <p:cViewPr varScale="1">
        <p:scale>
          <a:sx n="88" d="100"/>
          <a:sy n="88" d="100"/>
        </p:scale>
        <p:origin x="200" y="1112"/>
      </p:cViewPr>
      <p:guideLst>
        <p:guide pos="3839"/>
        <p:guide orient="horz" pos="2160"/>
      </p:guideLst>
    </p:cSldViewPr>
  </p:slideViewPr>
  <p:notesTextViewPr>
    <p:cViewPr>
      <p:scale>
        <a:sx n="1" d="1"/>
        <a:sy n="1" d="1"/>
      </p:scale>
      <p:origin x="0" y="0"/>
    </p:cViewPr>
  </p:notesTextViewPr>
  <p:notesViewPr>
    <p:cSldViewPr showGuides="1">
      <p:cViewPr varScale="1">
        <p:scale>
          <a:sx n="52" d="100"/>
          <a:sy n="52" d="100"/>
        </p:scale>
        <p:origin x="2664" y="3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4/3/18</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4/3/18</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905000"/>
            <a:ext cx="9144000" cy="2667000"/>
          </a:xfrm>
        </p:spPr>
        <p:txBody>
          <a:bodyPr>
            <a:noAutofit/>
          </a:bodyPr>
          <a:lstStyle>
            <a:lvl1pPr>
              <a:defRPr sz="5400"/>
            </a:lvl1pPr>
          </a:lstStyle>
          <a:p>
            <a:r>
              <a:rPr lang="en-US"/>
              <a:t>Click to edit Master title style</a:t>
            </a:r>
            <a:endParaRPr/>
          </a:p>
        </p:txBody>
      </p:sp>
      <p:grpSp>
        <p:nvGrpSpPr>
          <p:cNvPr id="256" name="line" descr="Line graphic"/>
          <p:cNvGrpSpPr/>
          <p:nvPr/>
        </p:nvGrpSpPr>
        <p:grpSpPr bwMode="invGray">
          <a:xfrm>
            <a:off x="1584896" y="4724400"/>
            <a:ext cx="8631936" cy="64008"/>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Subtitle 2"/>
          <p:cNvSpPr>
            <a:spLocks noGrp="1"/>
          </p:cNvSpPr>
          <p:nvPr>
            <p:ph type="subTitle" idx="1"/>
          </p:nvPr>
        </p:nvSpPr>
        <p:spPr>
          <a:xfrm>
            <a:off x="1522413" y="5105400"/>
            <a:ext cx="9143999" cy="1066800"/>
          </a:xfrm>
        </p:spPr>
        <p:txBody>
          <a:bodyPr/>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67435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7" name="line" descr="Line graphic"/>
          <p:cNvGrpSpPr/>
          <p:nvPr/>
        </p:nvGrpSpPr>
        <p:grpSpPr bwMode="invGray">
          <a:xfrm>
            <a:off x="1522413" y="1514475"/>
            <a:ext cx="10569575" cy="64008"/>
            <a:chOff x="1522413" y="1514475"/>
            <a:chExt cx="10569575" cy="64008"/>
          </a:xfrm>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4/3/18</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1267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1612" y="274639"/>
            <a:ext cx="1371600" cy="5901747"/>
          </a:xfrm>
        </p:spPr>
        <p:txBody>
          <a:bodyPr vert="eaVert"/>
          <a:lstStyle/>
          <a:p>
            <a:r>
              <a:rPr lang="en-US"/>
              <a:t>Click to edit Master title style</a:t>
            </a:r>
            <a:endParaRPr/>
          </a:p>
        </p:txBody>
      </p:sp>
      <p:grpSp>
        <p:nvGrpSpPr>
          <p:cNvPr id="7" name="line" descr="Line graphic"/>
          <p:cNvGrpSpPr/>
          <p:nvPr/>
        </p:nvGrpSpPr>
        <p:grpSpPr bwMode="invGray">
          <a:xfrm rot="5400000">
            <a:off x="6864412" y="3472598"/>
            <a:ext cx="6492240" cy="64008"/>
            <a:chOff x="1522413" y="1514475"/>
            <a:chExt cx="10569575" cy="64008"/>
          </a:xfrm>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hasCustomPrompt="1"/>
          </p:nvPr>
        </p:nvSpPr>
        <p:spPr>
          <a:xfrm>
            <a:off x="608012" y="277813"/>
            <a:ext cx="9144001" cy="5898573"/>
          </a:xfrm>
        </p:spPr>
        <p:txBody>
          <a:bodyPr vert="eaVert"/>
          <a:lstStyle>
            <a:lvl5pPr>
              <a:defRPr/>
            </a:lvl5pPr>
            <a:lvl6pPr marL="1261872" indent="0">
              <a:buNone/>
              <a:defRPr/>
            </a:lvl6pPr>
            <a:lvl7pPr>
              <a:defRPr/>
            </a:lvl7pPr>
            <a:lvl8pPr>
              <a:defRPr baseline="0"/>
            </a:lvl8pPr>
            <a:lvl9pPr>
              <a:defRPr baseline="0"/>
            </a:lvl9p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endParaRPr lang="en-US" dirty="0"/>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4/3/18</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21179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grpSp>
        <p:nvGrpSpPr>
          <p:cNvPr id="167" name="line" descr="Line graphic"/>
          <p:cNvGrpSpPr/>
          <p:nvPr/>
        </p:nvGrpSpPr>
        <p:grpSpPr bwMode="invGray">
          <a:xfrm>
            <a:off x="1522413" y="1514475"/>
            <a:ext cx="10569575" cy="64008"/>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9AFE8FB1-0A7A-443E-AAF7-31D4FA1AA312}" type="datetimeFigureOut">
              <a:rPr lang="en-US"/>
              <a:t>4/3/18</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dirty="0"/>
          </a:p>
        </p:txBody>
      </p:sp>
    </p:spTree>
    <p:extLst>
      <p:ext uri="{BB962C8B-B14F-4D97-AF65-F5344CB8AC3E}">
        <p14:creationId xmlns:p14="http://schemas.microsoft.com/office/powerpoint/2010/main" val="261447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3" y="1905000"/>
            <a:ext cx="9144000" cy="2667000"/>
          </a:xfrm>
        </p:spPr>
        <p:txBody>
          <a:bodyPr anchor="b">
            <a:noAutofit/>
          </a:bodyPr>
          <a:lstStyle>
            <a:lvl1pPr algn="l">
              <a:defRPr sz="4400" b="0" cap="none" baseline="0"/>
            </a:lvl1pPr>
          </a:lstStyle>
          <a:p>
            <a:r>
              <a:rPr lang="en-US"/>
              <a:t>Click to edit Master title style</a:t>
            </a:r>
            <a:endParaRPr/>
          </a:p>
        </p:txBody>
      </p:sp>
      <p:grpSp>
        <p:nvGrpSpPr>
          <p:cNvPr id="255" name="line" descr="Line graphic"/>
          <p:cNvGrpSpPr/>
          <p:nvPr/>
        </p:nvGrpSpPr>
        <p:grpSpPr bwMode="invGray">
          <a:xfrm>
            <a:off x="1584896" y="4724400"/>
            <a:ext cx="8631936" cy="64008"/>
            <a:chOff x="-4110038" y="2703513"/>
            <a:chExt cx="17394239" cy="160336"/>
          </a:xfrm>
          <a:solidFill>
            <a:schemeClr val="accent1"/>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Text Placeholder 2"/>
          <p:cNvSpPr>
            <a:spLocks noGrp="1"/>
          </p:cNvSpPr>
          <p:nvPr>
            <p:ph type="body" idx="1"/>
          </p:nvPr>
        </p:nvSpPr>
        <p:spPr>
          <a:xfrm>
            <a:off x="1522413" y="5102525"/>
            <a:ext cx="9143999" cy="1069675"/>
          </a:xfrm>
        </p:spPr>
        <p:txBody>
          <a:bodyPr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4/3/18</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05879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grpSp>
        <p:nvGrpSpPr>
          <p:cNvPr id="158" name="line" descr="Line graphic"/>
          <p:cNvGrpSpPr/>
          <p:nvPr/>
        </p:nvGrpSpPr>
        <p:grpSpPr bwMode="invGray">
          <a:xfrm>
            <a:off x="1522413" y="1514475"/>
            <a:ext cx="10569575" cy="64008"/>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sz="half" idx="1"/>
          </p:nvPr>
        </p:nvSpPr>
        <p:spPr>
          <a:xfrm>
            <a:off x="1522413" y="1905000"/>
            <a:ext cx="4419599"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5" y="1905000"/>
            <a:ext cx="4419598"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4/3/18</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68329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lvl1pPr>
              <a:defRPr/>
            </a:lvl1pPr>
          </a:lstStyle>
          <a:p>
            <a:r>
              <a:rPr lang="en-US"/>
              <a:t>Click to edit Master title style</a:t>
            </a:r>
            <a:endParaRPr/>
          </a:p>
        </p:txBody>
      </p:sp>
      <p:grpSp>
        <p:nvGrpSpPr>
          <p:cNvPr id="160" name="line" descr="Line graphic"/>
          <p:cNvGrpSpPr/>
          <p:nvPr/>
        </p:nvGrpSpPr>
        <p:grpSpPr bwMode="invGray">
          <a:xfrm>
            <a:off x="1522413" y="1514475"/>
            <a:ext cx="10569575" cy="64008"/>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Text Placeholder 2"/>
          <p:cNvSpPr>
            <a:spLocks noGrp="1"/>
          </p:cNvSpPr>
          <p:nvPr>
            <p:ph type="body" idx="1"/>
          </p:nvPr>
        </p:nvSpPr>
        <p:spPr>
          <a:xfrm>
            <a:off x="1522413"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22413" y="2819399"/>
            <a:ext cx="441655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0"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49860" y="2819399"/>
            <a:ext cx="441655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9AFE8FB1-0A7A-443E-AAF7-31D4FA1AA312}" type="datetimeFigureOut">
              <a:rPr lang="en-US"/>
              <a:t>4/3/18</a:t>
            </a:fld>
            <a:endParaRPr/>
          </a:p>
        </p:txBody>
      </p:sp>
      <p:sp>
        <p:nvSpPr>
          <p:cNvPr id="9" name="Slide Number Placeholder 8"/>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18249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156" name="line" descr="Line graphic"/>
          <p:cNvGrpSpPr/>
          <p:nvPr/>
        </p:nvGrpSpPr>
        <p:grpSpPr bwMode="invGray">
          <a:xfrm>
            <a:off x="1522413" y="1514475"/>
            <a:ext cx="10569575" cy="64008"/>
            <a:chOff x="1522413" y="1514475"/>
            <a:chExt cx="10569575" cy="64008"/>
          </a:xfrm>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9AFE8FB1-0A7A-443E-AAF7-31D4FA1AA312}" type="datetimeFigureOut">
              <a:rPr lang="en-US"/>
              <a:t>4/3/18</a:t>
            </a:fld>
            <a:endParaRPr/>
          </a:p>
        </p:txBody>
      </p:sp>
      <p:sp>
        <p:nvSpPr>
          <p:cNvPr id="5" name="Slide Number Placeholder 4"/>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53156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9AFE8FB1-0A7A-443E-AAF7-31D4FA1AA312}" type="datetimeFigureOut">
              <a:rPr lang="en-US"/>
              <a:t>4/3/18</a:t>
            </a:fld>
            <a:endParaRPr/>
          </a:p>
        </p:txBody>
      </p:sp>
      <p:sp>
        <p:nvSpPr>
          <p:cNvPr id="4" name="Slide Number Placeholder 3"/>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40596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4" name="Text Placeholder 3"/>
          <p:cNvSpPr>
            <a:spLocks noGrp="1"/>
          </p:cNvSpPr>
          <p:nvPr>
            <p:ph type="body" sz="half" idx="2"/>
          </p:nvPr>
        </p:nvSpPr>
        <p:spPr>
          <a:xfrm>
            <a:off x="1522413" y="3429000"/>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Content Placeholder 2"/>
          <p:cNvSpPr>
            <a:spLocks noGrp="1"/>
          </p:cNvSpPr>
          <p:nvPr>
            <p:ph idx="1"/>
          </p:nvPr>
        </p:nvSpPr>
        <p:spPr>
          <a:xfrm>
            <a:off x="4710022" y="1905000"/>
            <a:ext cx="5669280"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grpSp>
        <p:nvGrpSpPr>
          <p:cNvPr id="615" name="frame" descr="Box graphic"/>
          <p:cNvGrpSpPr/>
          <p:nvPr/>
        </p:nvGrpSpPr>
        <p:grpSpPr bwMode="invGray">
          <a:xfrm>
            <a:off x="4417839" y="1630821"/>
            <a:ext cx="6291028" cy="4575885"/>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4/3/18</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96211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745838" y="1884311"/>
            <a:ext cx="5669280"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grpSp>
        <p:nvGrpSpPr>
          <p:cNvPr id="614" name="frame" descr="Box graphic"/>
          <p:cNvGrpSpPr/>
          <p:nvPr/>
        </p:nvGrpSpPr>
        <p:grpSpPr bwMode="invGray">
          <a:xfrm flipH="1">
            <a:off x="1447500" y="1630821"/>
            <a:ext cx="6291028" cy="4575885"/>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4" name="Text Placeholder 3"/>
          <p:cNvSpPr>
            <a:spLocks noGrp="1"/>
          </p:cNvSpPr>
          <p:nvPr>
            <p:ph type="body" sz="half" idx="2"/>
          </p:nvPr>
        </p:nvSpPr>
        <p:spPr>
          <a:xfrm>
            <a:off x="7905959" y="3411748"/>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4/3/18</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361769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9AFE8FB1-0A7A-443E-AAF7-31D4FA1AA312}" type="datetimeFigureOut">
              <a:rPr lang="en-US" smtClean="0"/>
              <a:pPr/>
              <a:t>4/3/18</a:t>
            </a:fld>
            <a:endParaRPr lang="en-US" dirty="0"/>
          </a:p>
        </p:txBody>
      </p:sp>
      <p:sp>
        <p:nvSpPr>
          <p:cNvPr id="6" name="Slide Number Placeholder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25BA54BD-C84D-46CE-8B72-31BFB26ABA43}" type="slidenum">
              <a:rPr lang="en-US" smtClean="0"/>
              <a:pPr/>
              <a:t>‹#›</a:t>
            </a:fld>
            <a:endParaRPr lang="en-US"/>
          </a:p>
        </p:txBody>
      </p:sp>
    </p:spTree>
    <p:extLst>
      <p:ext uri="{BB962C8B-B14F-4D97-AF65-F5344CB8AC3E}">
        <p14:creationId xmlns:p14="http://schemas.microsoft.com/office/powerpoint/2010/main" val="5356364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mailto:yaakovazat@g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15.tiff"/><Relationship Id="rId3" Type="http://schemas.openxmlformats.org/officeDocument/2006/relationships/image" Target="../media/image10.tiff"/><Relationship Id="rId7" Type="http://schemas.openxmlformats.org/officeDocument/2006/relationships/image" Target="../media/image14.tiff"/><Relationship Id="rId12" Type="http://schemas.openxmlformats.org/officeDocument/2006/relationships/image" Target="../media/image19.tiff"/><Relationship Id="rId2" Type="http://schemas.openxmlformats.org/officeDocument/2006/relationships/image" Target="../media/image9.tiff"/><Relationship Id="rId1" Type="http://schemas.openxmlformats.org/officeDocument/2006/relationships/slideLayout" Target="../slideLayouts/slideLayout6.xml"/><Relationship Id="rId6" Type="http://schemas.openxmlformats.org/officeDocument/2006/relationships/image" Target="../media/image13.tiff"/><Relationship Id="rId11" Type="http://schemas.openxmlformats.org/officeDocument/2006/relationships/image" Target="../media/image18.tiff"/><Relationship Id="rId5" Type="http://schemas.openxmlformats.org/officeDocument/2006/relationships/image" Target="../media/image12.tiff"/><Relationship Id="rId10" Type="http://schemas.openxmlformats.org/officeDocument/2006/relationships/image" Target="../media/image17.tiff"/><Relationship Id="rId4" Type="http://schemas.openxmlformats.org/officeDocument/2006/relationships/image" Target="../media/image11.tiff"/><Relationship Id="rId9" Type="http://schemas.openxmlformats.org/officeDocument/2006/relationships/image" Target="../media/image16.tiff"/></Relationships>
</file>

<file path=ppt/slides/_rels/slide24.xml.rels><?xml version="1.0" encoding="UTF-8" standalone="yes"?>
<Relationships xmlns="http://schemas.openxmlformats.org/package/2006/relationships"><Relationship Id="rId8" Type="http://schemas.openxmlformats.org/officeDocument/2006/relationships/image" Target="../media/image15.tiff"/><Relationship Id="rId13" Type="http://schemas.openxmlformats.org/officeDocument/2006/relationships/image" Target="../media/image22.tiff"/><Relationship Id="rId3" Type="http://schemas.openxmlformats.org/officeDocument/2006/relationships/image" Target="../media/image10.tiff"/><Relationship Id="rId7" Type="http://schemas.openxmlformats.org/officeDocument/2006/relationships/image" Target="../media/image14.tiff"/><Relationship Id="rId12" Type="http://schemas.openxmlformats.org/officeDocument/2006/relationships/image" Target="../media/image21.tiff"/><Relationship Id="rId2" Type="http://schemas.openxmlformats.org/officeDocument/2006/relationships/image" Target="../media/image9.tiff"/><Relationship Id="rId1" Type="http://schemas.openxmlformats.org/officeDocument/2006/relationships/slideLayout" Target="../slideLayouts/slideLayout6.xml"/><Relationship Id="rId6" Type="http://schemas.openxmlformats.org/officeDocument/2006/relationships/image" Target="../media/image13.tiff"/><Relationship Id="rId11" Type="http://schemas.openxmlformats.org/officeDocument/2006/relationships/image" Target="../media/image20.tiff"/><Relationship Id="rId5" Type="http://schemas.openxmlformats.org/officeDocument/2006/relationships/image" Target="../media/image12.tiff"/><Relationship Id="rId15" Type="http://schemas.openxmlformats.org/officeDocument/2006/relationships/image" Target="../media/image24.tiff"/><Relationship Id="rId10" Type="http://schemas.openxmlformats.org/officeDocument/2006/relationships/image" Target="../media/image17.tiff"/><Relationship Id="rId4" Type="http://schemas.openxmlformats.org/officeDocument/2006/relationships/image" Target="../media/image11.tiff"/><Relationship Id="rId9" Type="http://schemas.openxmlformats.org/officeDocument/2006/relationships/image" Target="../media/image16.tiff"/><Relationship Id="rId14" Type="http://schemas.openxmlformats.org/officeDocument/2006/relationships/image" Target="../media/image23.tiff"/></Relationships>
</file>

<file path=ppt/slides/_rels/slide25.xml.rels><?xml version="1.0" encoding="UTF-8" standalone="yes"?>
<Relationships xmlns="http://schemas.openxmlformats.org/package/2006/relationships"><Relationship Id="rId8" Type="http://schemas.openxmlformats.org/officeDocument/2006/relationships/image" Target="../media/image15.tiff"/><Relationship Id="rId13" Type="http://schemas.openxmlformats.org/officeDocument/2006/relationships/image" Target="../media/image22.tiff"/><Relationship Id="rId3" Type="http://schemas.openxmlformats.org/officeDocument/2006/relationships/image" Target="../media/image10.tiff"/><Relationship Id="rId7" Type="http://schemas.openxmlformats.org/officeDocument/2006/relationships/image" Target="../media/image14.tiff"/><Relationship Id="rId12" Type="http://schemas.openxmlformats.org/officeDocument/2006/relationships/image" Target="../media/image21.tiff"/><Relationship Id="rId2" Type="http://schemas.openxmlformats.org/officeDocument/2006/relationships/image" Target="../media/image9.tiff"/><Relationship Id="rId16" Type="http://schemas.openxmlformats.org/officeDocument/2006/relationships/image" Target="../media/image25.tiff"/><Relationship Id="rId1" Type="http://schemas.openxmlformats.org/officeDocument/2006/relationships/slideLayout" Target="../slideLayouts/slideLayout6.xml"/><Relationship Id="rId6" Type="http://schemas.openxmlformats.org/officeDocument/2006/relationships/image" Target="../media/image13.tiff"/><Relationship Id="rId11" Type="http://schemas.openxmlformats.org/officeDocument/2006/relationships/image" Target="../media/image20.tiff"/><Relationship Id="rId5" Type="http://schemas.openxmlformats.org/officeDocument/2006/relationships/image" Target="../media/image12.tiff"/><Relationship Id="rId15" Type="http://schemas.openxmlformats.org/officeDocument/2006/relationships/image" Target="../media/image24.tiff"/><Relationship Id="rId10" Type="http://schemas.openxmlformats.org/officeDocument/2006/relationships/image" Target="../media/image17.tiff"/><Relationship Id="rId4" Type="http://schemas.openxmlformats.org/officeDocument/2006/relationships/image" Target="../media/image11.tiff"/><Relationship Id="rId9" Type="http://schemas.openxmlformats.org/officeDocument/2006/relationships/image" Target="../media/image16.tiff"/><Relationship Id="rId14" Type="http://schemas.openxmlformats.org/officeDocument/2006/relationships/image" Target="../media/image23.tiff"/></Relationships>
</file>

<file path=ppt/slides/_rels/slide26.xml.rels><?xml version="1.0" encoding="UTF-8" standalone="yes"?>
<Relationships xmlns="http://schemas.openxmlformats.org/package/2006/relationships"><Relationship Id="rId8" Type="http://schemas.openxmlformats.org/officeDocument/2006/relationships/image" Target="../media/image15.tiff"/><Relationship Id="rId13" Type="http://schemas.openxmlformats.org/officeDocument/2006/relationships/image" Target="../media/image22.tiff"/><Relationship Id="rId3" Type="http://schemas.openxmlformats.org/officeDocument/2006/relationships/image" Target="../media/image10.tiff"/><Relationship Id="rId7" Type="http://schemas.openxmlformats.org/officeDocument/2006/relationships/image" Target="../media/image14.tiff"/><Relationship Id="rId12" Type="http://schemas.openxmlformats.org/officeDocument/2006/relationships/image" Target="../media/image21.tiff"/><Relationship Id="rId2" Type="http://schemas.openxmlformats.org/officeDocument/2006/relationships/image" Target="../media/image9.tiff"/><Relationship Id="rId16" Type="http://schemas.openxmlformats.org/officeDocument/2006/relationships/image" Target="../media/image25.tiff"/><Relationship Id="rId1" Type="http://schemas.openxmlformats.org/officeDocument/2006/relationships/slideLayout" Target="../slideLayouts/slideLayout7.xml"/><Relationship Id="rId6" Type="http://schemas.openxmlformats.org/officeDocument/2006/relationships/image" Target="../media/image13.tiff"/><Relationship Id="rId11" Type="http://schemas.openxmlformats.org/officeDocument/2006/relationships/image" Target="../media/image20.tiff"/><Relationship Id="rId5" Type="http://schemas.openxmlformats.org/officeDocument/2006/relationships/image" Target="../media/image12.tiff"/><Relationship Id="rId15" Type="http://schemas.openxmlformats.org/officeDocument/2006/relationships/image" Target="../media/image24.tiff"/><Relationship Id="rId10" Type="http://schemas.openxmlformats.org/officeDocument/2006/relationships/image" Target="../media/image17.tiff"/><Relationship Id="rId4" Type="http://schemas.openxmlformats.org/officeDocument/2006/relationships/image" Target="../media/image11.tiff"/><Relationship Id="rId9" Type="http://schemas.openxmlformats.org/officeDocument/2006/relationships/image" Target="../media/image16.tiff"/><Relationship Id="rId14" Type="http://schemas.openxmlformats.org/officeDocument/2006/relationships/image" Target="../media/image23.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hyperlink" Target="mailto:yaakovazat@gmail.com"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44663" y="1052736"/>
            <a:ext cx="9144000" cy="2088232"/>
          </a:xfrm>
        </p:spPr>
        <p:txBody>
          <a:bodyPr/>
          <a:lstStyle/>
          <a:p>
            <a:pPr lvl="0" algn="ctr"/>
            <a:r>
              <a:rPr lang="en-US" sz="4800" dirty="0">
                <a:latin typeface="Times New Roman" panose="02020603050405020304" pitchFamily="18" charset="0"/>
                <a:cs typeface="Times New Roman" panose="02020603050405020304" pitchFamily="18" charset="0"/>
              </a:rPr>
              <a:t>Pattern Recognition –</a:t>
            </a:r>
            <a:br>
              <a:rPr lang="en-US" sz="4800" dirty="0">
                <a:latin typeface="Times New Roman" panose="02020603050405020304" pitchFamily="18" charset="0"/>
                <a:cs typeface="Times New Roman" panose="02020603050405020304" pitchFamily="18" charset="0"/>
              </a:rPr>
            </a:br>
            <a:r>
              <a:rPr lang="en-US" sz="4800" dirty="0">
                <a:latin typeface="Times New Roman" panose="02020603050405020304" pitchFamily="18" charset="0"/>
                <a:cs typeface="Times New Roman" panose="02020603050405020304" pitchFamily="18" charset="0"/>
              </a:rPr>
              <a:t>Clustering Algorithm: Maximum and Minimum Distance Algorithms</a:t>
            </a:r>
            <a:endParaRPr lang="en-US" dirty="0"/>
          </a:p>
        </p:txBody>
      </p:sp>
      <p:sp>
        <p:nvSpPr>
          <p:cNvPr id="4" name="Rectangle 3">
            <a:extLst>
              <a:ext uri="{FF2B5EF4-FFF2-40B4-BE49-F238E27FC236}">
                <a16:creationId xmlns:a16="http://schemas.microsoft.com/office/drawing/2014/main" id="{DC7B55F0-C6BC-594B-B91F-F406BDB2C27F}"/>
              </a:ext>
            </a:extLst>
          </p:cNvPr>
          <p:cNvSpPr/>
          <p:nvPr/>
        </p:nvSpPr>
        <p:spPr>
          <a:xfrm>
            <a:off x="2702992" y="3356992"/>
            <a:ext cx="6827342" cy="1251625"/>
          </a:xfrm>
          <a:prstGeom prst="rect">
            <a:avLst/>
          </a:prstGeom>
        </p:spPr>
        <p:txBody>
          <a:bodyPr wrap="square">
            <a:spAutoFit/>
          </a:bodyPr>
          <a:lstStyle/>
          <a:p>
            <a:pPr algn="ctr">
              <a:spcBef>
                <a:spcPts val="200"/>
              </a:spcBef>
            </a:pPr>
            <a:r>
              <a:rPr lang="en-US" altLang="zh-Hans" sz="2400" dirty="0">
                <a:latin typeface="+mj-ea"/>
                <a:ea typeface="+mj-ea"/>
              </a:rPr>
              <a:t>Yaakov</a:t>
            </a:r>
            <a:r>
              <a:rPr lang="zh-Hans" altLang="en-US" sz="2400" dirty="0">
                <a:latin typeface="+mj-ea"/>
                <a:ea typeface="+mj-ea"/>
              </a:rPr>
              <a:t> </a:t>
            </a:r>
            <a:r>
              <a:rPr lang="en-US" altLang="zh-Hans" sz="2400" dirty="0" err="1">
                <a:latin typeface="+mj-ea"/>
                <a:ea typeface="+mj-ea"/>
              </a:rPr>
              <a:t>Azat</a:t>
            </a:r>
            <a:endParaRPr lang="en-US" altLang="zh-Hans" sz="2400" dirty="0">
              <a:latin typeface="+mj-ea"/>
              <a:ea typeface="+mj-ea"/>
            </a:endParaRPr>
          </a:p>
          <a:p>
            <a:pPr algn="ctr">
              <a:spcBef>
                <a:spcPts val="200"/>
              </a:spcBef>
            </a:pPr>
            <a:r>
              <a:rPr lang="en-US" altLang="zh-Hans" sz="2400" dirty="0">
                <a:latin typeface="+mj-ea"/>
                <a:ea typeface="+mj-ea"/>
              </a:rPr>
              <a:t>Computing Engineering and Software Engineering</a:t>
            </a:r>
          </a:p>
          <a:p>
            <a:pPr algn="ctr">
              <a:spcBef>
                <a:spcPts val="200"/>
              </a:spcBef>
            </a:pPr>
            <a:r>
              <a:rPr lang="en-US" altLang="zh-Hans" sz="2400" dirty="0">
                <a:latin typeface="+mj-ea"/>
                <a:ea typeface="+mj-ea"/>
              </a:rPr>
              <a:t>Al-</a:t>
            </a:r>
            <a:r>
              <a:rPr lang="en-US" altLang="zh-Hans" sz="2400" dirty="0" err="1">
                <a:latin typeface="+mj-ea"/>
                <a:ea typeface="+mj-ea"/>
              </a:rPr>
              <a:t>Farabi</a:t>
            </a:r>
            <a:r>
              <a:rPr lang="en-US" altLang="zh-Hans" sz="2400" dirty="0">
                <a:latin typeface="+mj-ea"/>
                <a:ea typeface="+mj-ea"/>
              </a:rPr>
              <a:t> Kazakh National University</a:t>
            </a:r>
          </a:p>
        </p:txBody>
      </p:sp>
      <p:sp>
        <p:nvSpPr>
          <p:cNvPr id="7" name="Subtitle 2">
            <a:extLst>
              <a:ext uri="{FF2B5EF4-FFF2-40B4-BE49-F238E27FC236}">
                <a16:creationId xmlns:a16="http://schemas.microsoft.com/office/drawing/2014/main" id="{B1853438-2E42-7247-BA21-761675413EC9}"/>
              </a:ext>
            </a:extLst>
          </p:cNvPr>
          <p:cNvSpPr>
            <a:spLocks noGrp="1"/>
          </p:cNvSpPr>
          <p:nvPr>
            <p:ph type="subTitle" idx="1"/>
          </p:nvPr>
        </p:nvSpPr>
        <p:spPr>
          <a:xfrm>
            <a:off x="1544664" y="4838995"/>
            <a:ext cx="9143999" cy="1066800"/>
          </a:xfrm>
        </p:spPr>
        <p:txBody>
          <a:bodyPr>
            <a:normAutofit lnSpcReduction="10000"/>
          </a:bodyPr>
          <a:lstStyle/>
          <a:p>
            <a:pPr algn="ctr">
              <a:spcBef>
                <a:spcPts val="200"/>
              </a:spcBef>
            </a:pPr>
            <a:r>
              <a:rPr lang="en-US" altLang="zh-Hans" dirty="0" err="1"/>
              <a:t>yaakovazat.com</a:t>
            </a:r>
            <a:endParaRPr lang="en-US" altLang="zh-Hans" dirty="0"/>
          </a:p>
          <a:p>
            <a:pPr algn="ctr">
              <a:spcBef>
                <a:spcPts val="200"/>
              </a:spcBef>
            </a:pPr>
            <a:r>
              <a:rPr lang="en-US" altLang="zh-Hans" dirty="0">
                <a:hlinkClick r:id="rId2"/>
              </a:rPr>
              <a:t>yaakovazat@gmail.com</a:t>
            </a:r>
            <a:endParaRPr lang="en-US" altLang="zh-Hans" dirty="0"/>
          </a:p>
          <a:p>
            <a:pPr algn="ctr">
              <a:spcBef>
                <a:spcPts val="200"/>
              </a:spcBef>
            </a:pPr>
            <a:r>
              <a:rPr lang="en-US" dirty="0" err="1"/>
              <a:t>Github:http</a:t>
            </a:r>
            <a:r>
              <a:rPr lang="en-US" dirty="0"/>
              <a:t>://</a:t>
            </a:r>
            <a:r>
              <a:rPr lang="en-US" dirty="0" err="1"/>
              <a:t>github.com</a:t>
            </a:r>
            <a:r>
              <a:rPr lang="en-US" dirty="0"/>
              <a:t>/</a:t>
            </a:r>
            <a:r>
              <a:rPr lang="en-US" dirty="0" err="1"/>
              <a:t>yaakovazat</a:t>
            </a:r>
            <a:endParaRPr lang="en-US" dirty="0"/>
          </a:p>
        </p:txBody>
      </p:sp>
    </p:spTree>
    <p:extLst>
      <p:ext uri="{BB962C8B-B14F-4D97-AF65-F5344CB8AC3E}">
        <p14:creationId xmlns:p14="http://schemas.microsoft.com/office/powerpoint/2010/main" val="1920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ans" dirty="0"/>
              <a:t>2. </a:t>
            </a:r>
            <a:r>
              <a:rPr lang="en-US" altLang="ja-JP" dirty="0"/>
              <a:t>Algorithm implementation steps</a:t>
            </a:r>
            <a:r>
              <a:rPr lang="ja-JP" altLang="en-US"/>
              <a:t> </a:t>
            </a:r>
            <a:br>
              <a:rPr lang="en-US" altLang="ja-JP" dirty="0"/>
            </a:br>
            <a:endParaRPr lang="en-US" dirty="0"/>
          </a:p>
        </p:txBody>
      </p:sp>
    </p:spTree>
    <p:extLst>
      <p:ext uri="{BB962C8B-B14F-4D97-AF65-F5344CB8AC3E}">
        <p14:creationId xmlns:p14="http://schemas.microsoft.com/office/powerpoint/2010/main" val="1257424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932E-3BC6-7942-8415-5F2868A152F6}"/>
              </a:ext>
            </a:extLst>
          </p:cNvPr>
          <p:cNvSpPr>
            <a:spLocks noGrp="1"/>
          </p:cNvSpPr>
          <p:nvPr>
            <p:ph type="title"/>
          </p:nvPr>
        </p:nvSpPr>
        <p:spPr>
          <a:xfrm>
            <a:off x="1503628" y="476672"/>
            <a:ext cx="9143998" cy="1020762"/>
          </a:xfrm>
        </p:spPr>
        <p:txBody>
          <a:bodyPr>
            <a:normAutofit fontScale="90000"/>
          </a:bodyPr>
          <a:lstStyle/>
          <a:p>
            <a:r>
              <a:rPr lang="en-US" altLang="zh-Hans" dirty="0"/>
              <a:t>2.1</a:t>
            </a:r>
            <a:r>
              <a:rPr lang="zh-Hans" altLang="en-US" dirty="0"/>
              <a:t> </a:t>
            </a:r>
            <a:r>
              <a:rPr lang="en-US" dirty="0"/>
              <a:t>The maximum and minimum distance clustering algorithm steps are as follows:</a:t>
            </a:r>
          </a:p>
        </p:txBody>
      </p:sp>
      <p:sp>
        <p:nvSpPr>
          <p:cNvPr id="4" name="Content Placeholder 3">
            <a:extLst>
              <a:ext uri="{FF2B5EF4-FFF2-40B4-BE49-F238E27FC236}">
                <a16:creationId xmlns:a16="http://schemas.microsoft.com/office/drawing/2014/main" id="{07D5B234-6CA1-7E40-AA43-F68BD438B055}"/>
              </a:ext>
            </a:extLst>
          </p:cNvPr>
          <p:cNvSpPr>
            <a:spLocks noGrp="1"/>
          </p:cNvSpPr>
          <p:nvPr>
            <p:ph sz="half" idx="2"/>
          </p:nvPr>
        </p:nvSpPr>
        <p:spPr>
          <a:xfrm>
            <a:off x="1503628" y="1905000"/>
            <a:ext cx="10567448" cy="4267200"/>
          </a:xfrm>
        </p:spPr>
        <p:txBody>
          <a:bodyPr/>
          <a:lstStyle/>
          <a:p>
            <a:r>
              <a:rPr lang="en-US" dirty="0"/>
              <a:t>(1) </a:t>
            </a:r>
            <a:r>
              <a:rPr lang="en-US" altLang="zh-Hans" dirty="0"/>
              <a:t>For</a:t>
            </a:r>
            <a:r>
              <a:rPr lang="zh-Hans" altLang="en-US" dirty="0"/>
              <a:t> </a:t>
            </a:r>
            <a:r>
              <a:rPr lang="en-US" altLang="zh-Hans" dirty="0"/>
              <a:t>g</a:t>
            </a:r>
            <a:r>
              <a:rPr lang="en-US" dirty="0"/>
              <a:t>iven</a:t>
            </a:r>
            <a:r>
              <a:rPr lang="zh-Hans" altLang="en-US" dirty="0"/>
              <a:t> </a:t>
            </a:r>
            <a:r>
              <a:rPr lang="el-GR" dirty="0"/>
              <a:t>θ</a:t>
            </a:r>
            <a:r>
              <a:rPr lang="en-US" dirty="0"/>
              <a:t> , 0&lt;</a:t>
            </a:r>
            <a:r>
              <a:rPr lang="el-GR" dirty="0"/>
              <a:t> θ </a:t>
            </a:r>
            <a:r>
              <a:rPr lang="en-US" dirty="0"/>
              <a:t>&lt;1, and take any sample as the first cluster center, such as taking z1=x1.</a:t>
            </a:r>
          </a:p>
          <a:p>
            <a:r>
              <a:rPr lang="en-US" altLang="zh-Hans" dirty="0"/>
              <a:t>(2) Finding new collection centers:</a:t>
            </a:r>
          </a:p>
          <a:p>
            <a:r>
              <a:rPr lang="en-US" altLang="zh-Hans" dirty="0"/>
              <a:t>2.1</a:t>
            </a:r>
            <a:r>
              <a:rPr lang="zh-Hans" altLang="en-US" dirty="0"/>
              <a:t> </a:t>
            </a:r>
            <a:r>
              <a:rPr lang="en-US" altLang="zh-Hans" dirty="0"/>
              <a:t>Calculate the distance of all samples to Z1</a:t>
            </a:r>
            <a:r>
              <a:rPr lang="zh-Hans" altLang="en-US" dirty="0"/>
              <a:t> </a:t>
            </a:r>
            <a:r>
              <a:rPr lang="en-US" altLang="zh-Hans" dirty="0"/>
              <a:t>which</a:t>
            </a:r>
            <a:r>
              <a:rPr lang="zh-Hans" altLang="en-US" dirty="0"/>
              <a:t> </a:t>
            </a:r>
            <a:r>
              <a:rPr lang="en-US" altLang="zh-Hans" dirty="0"/>
              <a:t>is</a:t>
            </a:r>
            <a:r>
              <a:rPr lang="zh-Hans" altLang="en-US" dirty="0"/>
              <a:t> </a:t>
            </a:r>
            <a:r>
              <a:rPr lang="en-US" altLang="zh-Hans" dirty="0"/>
              <a:t>Di1;</a:t>
            </a:r>
          </a:p>
          <a:p>
            <a:r>
              <a:rPr lang="en-US" altLang="zh-Hans" dirty="0"/>
              <a:t>2.2</a:t>
            </a:r>
            <a:r>
              <a:rPr lang="zh-Hans" altLang="en-US" dirty="0"/>
              <a:t> </a:t>
            </a:r>
            <a:r>
              <a:rPr lang="en-US" altLang="zh-Hans" dirty="0"/>
              <a:t>If Dk1=max[Di1], then </a:t>
            </a:r>
            <a:r>
              <a:rPr lang="en-US" altLang="zh-Hans" dirty="0" err="1"/>
              <a:t>Xk</a:t>
            </a:r>
            <a:r>
              <a:rPr lang="en-US" altLang="zh-Hans" dirty="0"/>
              <a:t> is taken as the second cluster center Z2;</a:t>
            </a:r>
          </a:p>
          <a:p>
            <a:r>
              <a:rPr lang="en-US" altLang="zh-Hans" dirty="0"/>
              <a:t>2.3</a:t>
            </a:r>
            <a:r>
              <a:rPr lang="zh-Hans" altLang="en-US" dirty="0"/>
              <a:t> </a:t>
            </a:r>
            <a:r>
              <a:rPr lang="en-US" dirty="0"/>
              <a:t>Calculate the distances from all samples to cluster centers Z1 and Z2</a:t>
            </a:r>
            <a:r>
              <a:rPr lang="zh-Hans" altLang="en-US" dirty="0"/>
              <a:t>，</a:t>
            </a:r>
            <a:r>
              <a:rPr lang="en-US" altLang="zh-Hans" dirty="0"/>
              <a:t>which</a:t>
            </a:r>
            <a:r>
              <a:rPr lang="zh-Hans" altLang="en-US" dirty="0"/>
              <a:t> </a:t>
            </a:r>
            <a:r>
              <a:rPr lang="en-US" altLang="zh-Hans" dirty="0"/>
              <a:t>are</a:t>
            </a:r>
            <a:r>
              <a:rPr lang="zh-Hans" altLang="en-US" dirty="0"/>
              <a:t> </a:t>
            </a:r>
            <a:r>
              <a:rPr lang="en-US" dirty="0"/>
              <a:t>Di1 and Di2 ;</a:t>
            </a:r>
          </a:p>
          <a:p>
            <a:pPr marL="0" indent="0">
              <a:buNone/>
            </a:pPr>
            <a:endParaRPr lang="en-US" dirty="0"/>
          </a:p>
        </p:txBody>
      </p:sp>
    </p:spTree>
    <p:extLst>
      <p:ext uri="{BB962C8B-B14F-4D97-AF65-F5344CB8AC3E}">
        <p14:creationId xmlns:p14="http://schemas.microsoft.com/office/powerpoint/2010/main" val="3376262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72CB951-E6B6-9A40-8AD0-EEAA58F7BB01}"/>
              </a:ext>
            </a:extLst>
          </p:cNvPr>
          <p:cNvSpPr>
            <a:spLocks noGrp="1"/>
          </p:cNvSpPr>
          <p:nvPr>
            <p:ph sz="half" idx="2"/>
          </p:nvPr>
        </p:nvSpPr>
        <p:spPr>
          <a:xfrm>
            <a:off x="1503628" y="1905000"/>
            <a:ext cx="10495440" cy="4267200"/>
          </a:xfrm>
        </p:spPr>
        <p:txBody>
          <a:bodyPr/>
          <a:lstStyle/>
          <a:p>
            <a:r>
              <a:rPr lang="en-US" altLang="zh-Hans" dirty="0"/>
              <a:t>2.4</a:t>
            </a:r>
            <a:r>
              <a:rPr lang="zh-Hans" altLang="en-US" dirty="0"/>
              <a:t> </a:t>
            </a:r>
            <a:r>
              <a:rPr lang="en-US" altLang="zh-Hans" dirty="0"/>
              <a:t>If Dl=max{min(Di1,Di2,Di3..)},</a:t>
            </a:r>
            <a:r>
              <a:rPr lang="en-US" altLang="zh-Hans" dirty="0" err="1"/>
              <a:t>i</a:t>
            </a:r>
            <a:r>
              <a:rPr lang="en-US" altLang="zh-Hans" dirty="0"/>
              <a:t> = 1,2,....n, and Dl&gt;a•D12, where D12 is the distance between Z1 and Z2, then Xl is taken as the third</a:t>
            </a:r>
            <a:r>
              <a:rPr lang="zh-Hans" altLang="en-US" dirty="0"/>
              <a:t> </a:t>
            </a:r>
            <a:r>
              <a:rPr lang="en-US" altLang="zh-Hans" dirty="0"/>
              <a:t>cluster center;</a:t>
            </a:r>
          </a:p>
          <a:p>
            <a:r>
              <a:rPr lang="en-US" altLang="zh-Hans" dirty="0"/>
              <a:t>2.5</a:t>
            </a:r>
            <a:r>
              <a:rPr lang="zh-Hans" altLang="en-US" dirty="0"/>
              <a:t> </a:t>
            </a:r>
            <a:r>
              <a:rPr lang="en-US" altLang="zh-Hans" dirty="0"/>
              <a:t>Repeat the above operation until Dl&lt; a·D12 is satisfied.</a:t>
            </a:r>
          </a:p>
          <a:p>
            <a:r>
              <a:rPr lang="en-US" altLang="zh-Hans" dirty="0"/>
              <a:t>2.6</a:t>
            </a:r>
            <a:r>
              <a:rPr lang="zh-Hans" altLang="en-US" dirty="0"/>
              <a:t> </a:t>
            </a:r>
            <a:r>
              <a:rPr lang="en-US" altLang="zh-Hans" dirty="0"/>
              <a:t>According to the principle of nearest similarity,</a:t>
            </a:r>
            <a:r>
              <a:rPr lang="zh-Hans" altLang="en-US" dirty="0"/>
              <a:t> </a:t>
            </a:r>
            <a:r>
              <a:rPr lang="en-US" altLang="zh-Hans" dirty="0"/>
              <a:t>all samples are assigned to the nearest cluster center.</a:t>
            </a:r>
          </a:p>
          <a:p>
            <a:r>
              <a:rPr lang="en-US" altLang="zh-Hans" dirty="0"/>
              <a:t>2.7</a:t>
            </a:r>
            <a:r>
              <a:rPr lang="zh-Hans" altLang="en-US" dirty="0"/>
              <a:t> </a:t>
            </a:r>
            <a:r>
              <a:rPr lang="en-US" altLang="zh-Hans" dirty="0"/>
              <a:t>Check the results. If the results are not satisfied, reselect </a:t>
            </a:r>
            <a:r>
              <a:rPr lang="el-GR" dirty="0"/>
              <a:t>θ</a:t>
            </a:r>
            <a:r>
              <a:rPr lang="en-US" altLang="zh-Hans" dirty="0"/>
              <a:t>, the first cluster center Z1, and return to (2) until it is satisfied. </a:t>
            </a:r>
          </a:p>
          <a:p>
            <a:pPr marL="0" indent="0" algn="ctr">
              <a:buNone/>
            </a:pPr>
            <a:endParaRPr lang="en-US" altLang="zh-Hans" dirty="0"/>
          </a:p>
          <a:p>
            <a:pPr marL="0" indent="0" algn="ctr">
              <a:buNone/>
            </a:pPr>
            <a:r>
              <a:rPr lang="en-US" altLang="zh-Hans" dirty="0"/>
              <a:t>The algorithm ends.</a:t>
            </a:r>
            <a:endParaRPr lang="en-US" dirty="0"/>
          </a:p>
        </p:txBody>
      </p:sp>
      <p:sp>
        <p:nvSpPr>
          <p:cNvPr id="10" name="Title 1">
            <a:extLst>
              <a:ext uri="{FF2B5EF4-FFF2-40B4-BE49-F238E27FC236}">
                <a16:creationId xmlns:a16="http://schemas.microsoft.com/office/drawing/2014/main" id="{A6A779D3-1B4B-8646-96E3-AD6F0CDD7CAC}"/>
              </a:ext>
            </a:extLst>
          </p:cNvPr>
          <p:cNvSpPr txBox="1">
            <a:spLocks/>
          </p:cNvSpPr>
          <p:nvPr/>
        </p:nvSpPr>
        <p:spPr>
          <a:xfrm>
            <a:off x="1503628" y="476672"/>
            <a:ext cx="9143998" cy="1020762"/>
          </a:xfrm>
          <a:prstGeom prst="rect">
            <a:avLst/>
          </a:prstGeom>
        </p:spPr>
        <p:txBody>
          <a:bodyPr vert="horz" lIns="91440" tIns="45720" rIns="91440" bIns="45720" rtlCol="0" anchor="b">
            <a:normAutofit fontScale="900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altLang="zh-Hans"/>
              <a:t>2.1</a:t>
            </a:r>
            <a:r>
              <a:rPr lang="zh-Hans" altLang="en-US"/>
              <a:t> </a:t>
            </a:r>
            <a:r>
              <a:rPr lang="en-US"/>
              <a:t>The maximum and minimum distance clustering algorithm steps are as follows:</a:t>
            </a:r>
            <a:endParaRPr lang="en-US" dirty="0"/>
          </a:p>
        </p:txBody>
      </p:sp>
    </p:spTree>
    <p:extLst>
      <p:ext uri="{BB962C8B-B14F-4D97-AF65-F5344CB8AC3E}">
        <p14:creationId xmlns:p14="http://schemas.microsoft.com/office/powerpoint/2010/main" val="3263259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ans" dirty="0"/>
              <a:t>3. MATLAB</a:t>
            </a:r>
            <a:r>
              <a:rPr lang="zh-Hans" altLang="en-US" dirty="0"/>
              <a:t>™️</a:t>
            </a:r>
            <a:r>
              <a:rPr lang="en-US" dirty="0"/>
              <a:t> code examples</a:t>
            </a:r>
            <a:r>
              <a:rPr lang="zh-Hans" altLang="en-US" dirty="0"/>
              <a:t> </a:t>
            </a:r>
            <a:br>
              <a:rPr lang="en-US" altLang="zh-Hans" dirty="0"/>
            </a:br>
            <a:br>
              <a:rPr lang="en-US" altLang="ja-JP" dirty="0"/>
            </a:br>
            <a:endParaRPr lang="en-US" dirty="0"/>
          </a:p>
        </p:txBody>
      </p:sp>
    </p:spTree>
    <p:extLst>
      <p:ext uri="{BB962C8B-B14F-4D97-AF65-F5344CB8AC3E}">
        <p14:creationId xmlns:p14="http://schemas.microsoft.com/office/powerpoint/2010/main" val="1217947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ans" dirty="0"/>
              <a:t>3.1</a:t>
            </a:r>
            <a:r>
              <a:rPr lang="zh-Hans" altLang="en-US" dirty="0"/>
              <a:t> </a:t>
            </a:r>
            <a:r>
              <a:rPr lang="en-US" altLang="zh-Hans" dirty="0"/>
              <a:t>Function</a:t>
            </a:r>
            <a:r>
              <a:rPr lang="zh-Hans" altLang="en-US" dirty="0"/>
              <a:t> </a:t>
            </a:r>
            <a:r>
              <a:rPr lang="en-US" altLang="zh-Hans" dirty="0"/>
              <a:t>info</a:t>
            </a:r>
            <a:endParaRPr lang="en-US" dirty="0"/>
          </a:p>
        </p:txBody>
      </p:sp>
      <p:sp>
        <p:nvSpPr>
          <p:cNvPr id="10" name="Rectangle 9">
            <a:extLst>
              <a:ext uri="{FF2B5EF4-FFF2-40B4-BE49-F238E27FC236}">
                <a16:creationId xmlns:a16="http://schemas.microsoft.com/office/drawing/2014/main" id="{1D82DEBF-AE4D-A24B-A1BF-3348CD52FD41}"/>
              </a:ext>
            </a:extLst>
          </p:cNvPr>
          <p:cNvSpPr/>
          <p:nvPr/>
        </p:nvSpPr>
        <p:spPr>
          <a:xfrm>
            <a:off x="1522414" y="1844824"/>
            <a:ext cx="10548662" cy="3139321"/>
          </a:xfrm>
          <a:prstGeom prst="rect">
            <a:avLst/>
          </a:prstGeom>
        </p:spPr>
        <p:txBody>
          <a:bodyPr wrap="square">
            <a:spAutoFit/>
          </a:bodyPr>
          <a:lstStyle/>
          <a:p>
            <a:r>
              <a:rPr lang="en-US" dirty="0">
                <a:solidFill>
                  <a:srgbClr val="25992D"/>
                </a:solidFill>
                <a:latin typeface="Courier" pitchFamily="2" charset="0"/>
              </a:rPr>
              <a:t>%%%%%%%%%%%%%%%%%</a:t>
            </a:r>
          </a:p>
          <a:p>
            <a:r>
              <a:rPr lang="en-US" dirty="0">
                <a:solidFill>
                  <a:srgbClr val="25992D"/>
                </a:solidFill>
                <a:latin typeface="Courier" pitchFamily="2" charset="0"/>
              </a:rPr>
              <a:t>%Function Name </a:t>
            </a:r>
            <a:r>
              <a:rPr lang="en-US" dirty="0" err="1">
                <a:solidFill>
                  <a:srgbClr val="25992D"/>
                </a:solidFill>
                <a:latin typeface="Courier" pitchFamily="2" charset="0"/>
              </a:rPr>
              <a:t>MaxMinDisFun</a:t>
            </a:r>
            <a:r>
              <a:rPr lang="en-US" dirty="0">
                <a:solidFill>
                  <a:srgbClr val="25992D"/>
                </a:solidFill>
                <a:latin typeface="Courier" pitchFamily="2" charset="0"/>
              </a:rPr>
              <a:t>(</a:t>
            </a:r>
            <a:r>
              <a:rPr lang="en-US" dirty="0" err="1">
                <a:solidFill>
                  <a:srgbClr val="25992D"/>
                </a:solidFill>
                <a:latin typeface="Courier" pitchFamily="2" charset="0"/>
              </a:rPr>
              <a:t>x,Theta</a:t>
            </a:r>
            <a:r>
              <a:rPr lang="en-US" dirty="0">
                <a:solidFill>
                  <a:srgbClr val="25992D"/>
                </a:solidFill>
                <a:latin typeface="Courier" pitchFamily="2" charset="0"/>
              </a:rPr>
              <a:t>)</a:t>
            </a:r>
          </a:p>
          <a:p>
            <a:r>
              <a:rPr lang="en-US" dirty="0">
                <a:solidFill>
                  <a:srgbClr val="25992D"/>
                </a:solidFill>
                <a:latin typeface="Courier" pitchFamily="2" charset="0"/>
              </a:rPr>
              <a:t>%Input parameters:</a:t>
            </a:r>
          </a:p>
          <a:p>
            <a:r>
              <a:rPr lang="en-US" dirty="0">
                <a:solidFill>
                  <a:srgbClr val="25992D"/>
                </a:solidFill>
                <a:latin typeface="Courier" pitchFamily="2" charset="0"/>
              </a:rPr>
              <a:t>% x : x is a feature sample matrix of n*m, one sample per row, and each column is a characteristic of the sample</a:t>
            </a:r>
          </a:p>
          <a:p>
            <a:r>
              <a:rPr lang="en-US" dirty="0">
                <a:solidFill>
                  <a:srgbClr val="25992D"/>
                </a:solidFill>
                <a:latin typeface="Courier" pitchFamily="2" charset="0"/>
              </a:rPr>
              <a:t>% Theta: namely </a:t>
            </a:r>
            <a:r>
              <a:rPr lang="en-US" dirty="0" err="1">
                <a:solidFill>
                  <a:srgbClr val="25992D"/>
                </a:solidFill>
                <a:latin typeface="Courier" pitchFamily="2" charset="0"/>
              </a:rPr>
              <a:t>Î</a:t>
            </a:r>
            <a:r>
              <a:rPr lang="en-US" dirty="0">
                <a:solidFill>
                  <a:srgbClr val="25992D"/>
                </a:solidFill>
                <a:latin typeface="Courier" pitchFamily="2" charset="0"/>
              </a:rPr>
              <a:t>¸, can use heuristic to take a fixed score, such as: 1/2</a:t>
            </a:r>
          </a:p>
          <a:p>
            <a:r>
              <a:rPr lang="en-US" dirty="0">
                <a:solidFill>
                  <a:srgbClr val="25992D"/>
                </a:solidFill>
                <a:latin typeface="Courier" pitchFamily="2" charset="0"/>
              </a:rPr>
              <a:t>%Output parameters:</a:t>
            </a:r>
          </a:p>
          <a:p>
            <a:r>
              <a:rPr lang="en-US" dirty="0">
                <a:solidFill>
                  <a:srgbClr val="25992D"/>
                </a:solidFill>
                <a:latin typeface="Courier" pitchFamily="2" charset="0"/>
              </a:rPr>
              <a:t>% pattern: Output the sample class after cluster analysis</a:t>
            </a:r>
          </a:p>
          <a:p>
            <a:r>
              <a:rPr lang="en-US" dirty="0">
                <a:solidFill>
                  <a:srgbClr val="25992D"/>
                </a:solidFill>
                <a:latin typeface="Courier" pitchFamily="2" charset="0"/>
              </a:rPr>
              <a:t>% function function: Clustering sample data using the maximum and minimum distance algorithm</a:t>
            </a:r>
          </a:p>
          <a:p>
            <a:r>
              <a:rPr lang="en-US" dirty="0">
                <a:solidFill>
                  <a:srgbClr val="25992D"/>
                </a:solidFill>
                <a:latin typeface="Courier" pitchFamily="2" charset="0"/>
              </a:rPr>
              <a:t>%%%%%%%%%%%%%%%%%%%%%</a:t>
            </a:r>
            <a:endParaRPr lang="en-US" dirty="0">
              <a:solidFill>
                <a:srgbClr val="25992D"/>
              </a:solidFill>
              <a:effectLst/>
              <a:latin typeface="Courier" pitchFamily="2" charset="0"/>
            </a:endParaRPr>
          </a:p>
        </p:txBody>
      </p:sp>
    </p:spTree>
    <p:extLst>
      <p:ext uri="{BB962C8B-B14F-4D97-AF65-F5344CB8AC3E}">
        <p14:creationId xmlns:p14="http://schemas.microsoft.com/office/powerpoint/2010/main" val="198955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F4651-1404-104F-AF96-D5729ECDF158}"/>
              </a:ext>
            </a:extLst>
          </p:cNvPr>
          <p:cNvSpPr>
            <a:spLocks noGrp="1"/>
          </p:cNvSpPr>
          <p:nvPr>
            <p:ph type="title"/>
          </p:nvPr>
        </p:nvSpPr>
        <p:spPr/>
        <p:txBody>
          <a:bodyPr/>
          <a:lstStyle/>
          <a:p>
            <a:r>
              <a:rPr lang="en-US" altLang="zh-Hans" dirty="0"/>
              <a:t>3.2</a:t>
            </a:r>
            <a:r>
              <a:rPr lang="zh-Hans" altLang="en-US" dirty="0"/>
              <a:t> </a:t>
            </a:r>
            <a:r>
              <a:rPr lang="en-US" altLang="zh-Hans" dirty="0"/>
              <a:t>Input</a:t>
            </a:r>
            <a:r>
              <a:rPr lang="zh-Hans" altLang="en-US" dirty="0"/>
              <a:t> </a:t>
            </a:r>
            <a:r>
              <a:rPr lang="en-US" altLang="zh-Hans" dirty="0"/>
              <a:t>Parameters:</a:t>
            </a:r>
            <a:endParaRPr lang="en-US" dirty="0"/>
          </a:p>
        </p:txBody>
      </p:sp>
      <p:sp>
        <p:nvSpPr>
          <p:cNvPr id="5" name="Rectangle 4">
            <a:extLst>
              <a:ext uri="{FF2B5EF4-FFF2-40B4-BE49-F238E27FC236}">
                <a16:creationId xmlns:a16="http://schemas.microsoft.com/office/drawing/2014/main" id="{1C878661-22BD-8146-A884-9EFB494657ED}"/>
              </a:ext>
            </a:extLst>
          </p:cNvPr>
          <p:cNvSpPr/>
          <p:nvPr/>
        </p:nvSpPr>
        <p:spPr>
          <a:xfrm>
            <a:off x="1522414" y="1916832"/>
            <a:ext cx="10548662" cy="3970318"/>
          </a:xfrm>
          <a:prstGeom prst="rect">
            <a:avLst/>
          </a:prstGeom>
        </p:spPr>
        <p:txBody>
          <a:bodyPr wrap="square">
            <a:spAutoFit/>
          </a:bodyPr>
          <a:lstStyle/>
          <a:p>
            <a:r>
              <a:rPr lang="en-US" dirty="0">
                <a:latin typeface="Courier" pitchFamily="2" charset="0"/>
              </a:rPr>
              <a:t>Function</a:t>
            </a:r>
            <a:r>
              <a:rPr lang="en-US" dirty="0">
                <a:solidFill>
                  <a:srgbClr val="000000"/>
                </a:solidFill>
                <a:latin typeface="Courier" pitchFamily="2" charset="0"/>
              </a:rPr>
              <a:t> </a:t>
            </a:r>
            <a:r>
              <a:rPr lang="en-US" dirty="0">
                <a:solidFill>
                  <a:srgbClr val="B245F3"/>
                </a:solidFill>
                <a:latin typeface="Courier" pitchFamily="2" charset="0"/>
              </a:rPr>
              <a:t>[pattern]=</a:t>
            </a:r>
            <a:r>
              <a:rPr lang="en-US" dirty="0" err="1">
                <a:solidFill>
                  <a:srgbClr val="B245F3"/>
                </a:solidFill>
                <a:latin typeface="Courier" pitchFamily="2" charset="0"/>
              </a:rPr>
              <a:t>MaxMinDisFun</a:t>
            </a:r>
            <a:r>
              <a:rPr lang="en-US" dirty="0">
                <a:solidFill>
                  <a:srgbClr val="B245F3"/>
                </a:solidFill>
                <a:latin typeface="Courier" pitchFamily="2" charset="0"/>
              </a:rPr>
              <a:t>(</a:t>
            </a:r>
            <a:r>
              <a:rPr lang="en-US" dirty="0" err="1">
                <a:solidFill>
                  <a:srgbClr val="B245F3"/>
                </a:solidFill>
                <a:latin typeface="Courier" pitchFamily="2" charset="0"/>
              </a:rPr>
              <a:t>x,Theta</a:t>
            </a:r>
            <a:r>
              <a:rPr lang="en-US" dirty="0">
                <a:solidFill>
                  <a:srgbClr val="B245F3"/>
                </a:solidFill>
                <a:latin typeface="Courier" pitchFamily="2" charset="0"/>
              </a:rPr>
              <a:t>)</a:t>
            </a:r>
          </a:p>
          <a:p>
            <a:r>
              <a:rPr lang="en-US" dirty="0" err="1">
                <a:latin typeface="Courier" pitchFamily="2" charset="0"/>
              </a:rPr>
              <a:t>maxDistance</a:t>
            </a:r>
            <a:r>
              <a:rPr lang="en-US" dirty="0">
                <a:latin typeface="Courier" pitchFamily="2" charset="0"/>
              </a:rPr>
              <a:t>=0;</a:t>
            </a:r>
          </a:p>
          <a:p>
            <a:r>
              <a:rPr lang="en-US" dirty="0">
                <a:latin typeface="Courier" pitchFamily="2" charset="0"/>
              </a:rPr>
              <a:t>Index=1;</a:t>
            </a:r>
            <a:r>
              <a:rPr lang="en-US" dirty="0">
                <a:solidFill>
                  <a:srgbClr val="25992D"/>
                </a:solidFill>
                <a:latin typeface="Courier" pitchFamily="2" charset="0"/>
              </a:rPr>
              <a:t>% is equivalent to a pointer indicating the position of the new center point</a:t>
            </a:r>
          </a:p>
          <a:p>
            <a:r>
              <a:rPr lang="en-US" dirty="0">
                <a:latin typeface="Courier" pitchFamily="2" charset="0"/>
              </a:rPr>
              <a:t>k=1;</a:t>
            </a:r>
            <a:r>
              <a:rPr lang="en-US" dirty="0">
                <a:solidFill>
                  <a:srgbClr val="000000"/>
                </a:solidFill>
                <a:latin typeface="Courier" pitchFamily="2" charset="0"/>
              </a:rPr>
              <a:t> </a:t>
            </a:r>
            <a:r>
              <a:rPr lang="en-US" dirty="0">
                <a:solidFill>
                  <a:srgbClr val="25992D"/>
                </a:solidFill>
                <a:latin typeface="Courier" pitchFamily="2" charset="0"/>
              </a:rPr>
              <a:t>% center point count, also is category</a:t>
            </a:r>
          </a:p>
          <a:p>
            <a:r>
              <a:rPr lang="en-US" dirty="0">
                <a:latin typeface="Courier" pitchFamily="2" charset="0"/>
              </a:rPr>
              <a:t>Center=zeros(size(x)); </a:t>
            </a:r>
            <a:r>
              <a:rPr lang="en-US" dirty="0">
                <a:solidFill>
                  <a:srgbClr val="25992D"/>
                </a:solidFill>
                <a:latin typeface="Courier" pitchFamily="2" charset="0"/>
              </a:rPr>
              <a:t>% Save center point</a:t>
            </a:r>
            <a:endParaRPr lang="en-US" dirty="0">
              <a:latin typeface="Courier" pitchFamily="2" charset="0"/>
            </a:endParaRPr>
          </a:p>
          <a:p>
            <a:r>
              <a:rPr lang="en-US" dirty="0" err="1">
                <a:latin typeface="Courier" pitchFamily="2" charset="0"/>
              </a:rPr>
              <a:t>patternNum</a:t>
            </a:r>
            <a:r>
              <a:rPr lang="en-US" dirty="0">
                <a:latin typeface="Courier" pitchFamily="2" charset="0"/>
              </a:rPr>
              <a:t>=size(x,1); </a:t>
            </a:r>
            <a:r>
              <a:rPr lang="en-US" dirty="0">
                <a:solidFill>
                  <a:srgbClr val="25992D"/>
                </a:solidFill>
                <a:latin typeface="Courier" pitchFamily="2" charset="0"/>
              </a:rPr>
              <a:t>% of input data (number of samples)</a:t>
            </a:r>
          </a:p>
          <a:p>
            <a:r>
              <a:rPr lang="en-US" dirty="0">
                <a:solidFill>
                  <a:srgbClr val="25992D"/>
                </a:solidFill>
                <a:latin typeface="Courier" pitchFamily="2" charset="0"/>
              </a:rPr>
              <a:t>%distance=zeros(patternNum,3); %distance indicates the distance of all samples from each cluster to each cluster center</a:t>
            </a:r>
          </a:p>
          <a:p>
            <a:r>
              <a:rPr lang="en-US" dirty="0" err="1">
                <a:latin typeface="Courier" pitchFamily="2" charset="0"/>
              </a:rPr>
              <a:t>minDistance</a:t>
            </a:r>
            <a:r>
              <a:rPr lang="en-US" dirty="0">
                <a:latin typeface="Courier" pitchFamily="2" charset="0"/>
              </a:rPr>
              <a:t>=zeros(patternNum,1);</a:t>
            </a:r>
            <a:r>
              <a:rPr lang="en-US" dirty="0">
                <a:solidFill>
                  <a:srgbClr val="25992D"/>
                </a:solidFill>
                <a:latin typeface="Courier" pitchFamily="2" charset="0"/>
              </a:rPr>
              <a:t>% takes a smaller distance</a:t>
            </a:r>
            <a:endParaRPr lang="en-US" dirty="0">
              <a:latin typeface="Courier" pitchFamily="2" charset="0"/>
            </a:endParaRPr>
          </a:p>
          <a:p>
            <a:r>
              <a:rPr lang="en-US" dirty="0">
                <a:latin typeface="Courier" pitchFamily="2" charset="0"/>
              </a:rPr>
              <a:t>Pattern=(</a:t>
            </a:r>
            <a:r>
              <a:rPr lang="en-US" dirty="0" err="1">
                <a:latin typeface="Courier" pitchFamily="2" charset="0"/>
              </a:rPr>
              <a:t>patternNum</a:t>
            </a:r>
            <a:r>
              <a:rPr lang="en-US" dirty="0">
                <a:latin typeface="Courier" pitchFamily="2" charset="0"/>
              </a:rPr>
              <a:t>);</a:t>
            </a:r>
            <a:r>
              <a:rPr lang="en-US" dirty="0">
                <a:solidFill>
                  <a:srgbClr val="25992D"/>
                </a:solidFill>
                <a:latin typeface="Courier" pitchFamily="2" charset="0"/>
              </a:rPr>
              <a:t>% indicates the category</a:t>
            </a:r>
          </a:p>
          <a:p>
            <a:r>
              <a:rPr lang="en-US" dirty="0">
                <a:solidFill>
                  <a:srgbClr val="25992D"/>
                </a:solidFill>
                <a:latin typeface="Courier" pitchFamily="2" charset="0"/>
              </a:rPr>
              <a:t> </a:t>
            </a:r>
          </a:p>
          <a:p>
            <a:r>
              <a:rPr lang="en-US" dirty="0">
                <a:latin typeface="Courier" pitchFamily="2" charset="0"/>
              </a:rPr>
              <a:t>Center(1,:)=x(1,:);% </a:t>
            </a:r>
            <a:r>
              <a:rPr lang="en-US" dirty="0">
                <a:solidFill>
                  <a:srgbClr val="25992D"/>
                </a:solidFill>
                <a:latin typeface="Courier" pitchFamily="2" charset="0"/>
              </a:rPr>
              <a:t>The first cluster center</a:t>
            </a:r>
          </a:p>
          <a:p>
            <a:r>
              <a:rPr lang="en-US" dirty="0">
                <a:latin typeface="Courier" pitchFamily="2" charset="0"/>
              </a:rPr>
              <a:t>Pattern(1)=1;</a:t>
            </a:r>
            <a:endParaRPr lang="en-US" dirty="0">
              <a:effectLst/>
              <a:latin typeface="Courier" pitchFamily="2" charset="0"/>
            </a:endParaRPr>
          </a:p>
        </p:txBody>
      </p:sp>
    </p:spTree>
    <p:extLst>
      <p:ext uri="{BB962C8B-B14F-4D97-AF65-F5344CB8AC3E}">
        <p14:creationId xmlns:p14="http://schemas.microsoft.com/office/powerpoint/2010/main" val="1411242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E2AC-D14F-A442-B92A-0D9D74C559EF}"/>
              </a:ext>
            </a:extLst>
          </p:cNvPr>
          <p:cNvSpPr>
            <a:spLocks noGrp="1"/>
          </p:cNvSpPr>
          <p:nvPr>
            <p:ph type="title"/>
          </p:nvPr>
        </p:nvSpPr>
        <p:spPr/>
        <p:txBody>
          <a:bodyPr/>
          <a:lstStyle/>
          <a:p>
            <a:r>
              <a:rPr lang="en-US" altLang="zh-Hans" dirty="0"/>
              <a:t>3.3</a:t>
            </a:r>
            <a:r>
              <a:rPr lang="zh-Hans" altLang="en-US" dirty="0"/>
              <a:t> </a:t>
            </a:r>
            <a:r>
              <a:rPr lang="en-US" altLang="zh-Hans" dirty="0"/>
              <a:t>The</a:t>
            </a:r>
            <a:r>
              <a:rPr lang="zh-Hans" altLang="en-US" dirty="0"/>
              <a:t> </a:t>
            </a:r>
            <a:r>
              <a:rPr lang="en-US" altLang="zh-Hans" dirty="0"/>
              <a:t>loop</a:t>
            </a:r>
            <a:endParaRPr lang="en-US" dirty="0"/>
          </a:p>
        </p:txBody>
      </p:sp>
      <p:sp>
        <p:nvSpPr>
          <p:cNvPr id="6" name="Rectangle 5">
            <a:extLst>
              <a:ext uri="{FF2B5EF4-FFF2-40B4-BE49-F238E27FC236}">
                <a16:creationId xmlns:a16="http://schemas.microsoft.com/office/drawing/2014/main" id="{30504B68-A10C-0C46-9971-8F8C30F111BC}"/>
              </a:ext>
            </a:extLst>
          </p:cNvPr>
          <p:cNvSpPr/>
          <p:nvPr/>
        </p:nvSpPr>
        <p:spPr>
          <a:xfrm>
            <a:off x="1522414" y="1556792"/>
            <a:ext cx="10548662" cy="5078313"/>
          </a:xfrm>
          <a:prstGeom prst="rect">
            <a:avLst/>
          </a:prstGeom>
        </p:spPr>
        <p:txBody>
          <a:bodyPr wrap="square">
            <a:spAutoFit/>
          </a:bodyPr>
          <a:lstStyle/>
          <a:p>
            <a:r>
              <a:rPr lang="en-US" dirty="0">
                <a:latin typeface="Courier" pitchFamily="2" charset="0"/>
              </a:rPr>
              <a:t>For </a:t>
            </a:r>
            <a:r>
              <a:rPr lang="en-US" dirty="0" err="1">
                <a:solidFill>
                  <a:srgbClr val="B245F3"/>
                </a:solidFill>
                <a:latin typeface="Courier" pitchFamily="2" charset="0"/>
              </a:rPr>
              <a:t>i</a:t>
            </a:r>
            <a:r>
              <a:rPr lang="en-US" dirty="0">
                <a:solidFill>
                  <a:srgbClr val="B245F3"/>
                </a:solidFill>
                <a:latin typeface="Courier" pitchFamily="2" charset="0"/>
              </a:rPr>
              <a:t>=2:patternNum</a:t>
            </a:r>
          </a:p>
          <a:p>
            <a:r>
              <a:rPr lang="en-US" dirty="0">
                <a:latin typeface="Courier" pitchFamily="2" charset="0"/>
              </a:rPr>
              <a:t>Distance(i,1)=</a:t>
            </a:r>
            <a:r>
              <a:rPr lang="en-US" dirty="0" err="1">
                <a:latin typeface="Courier" pitchFamily="2" charset="0"/>
              </a:rPr>
              <a:t>sqrt</a:t>
            </a:r>
            <a:r>
              <a:rPr lang="en-US" dirty="0">
                <a:latin typeface="Courier" pitchFamily="2" charset="0"/>
              </a:rPr>
              <a:t>((x(</a:t>
            </a:r>
            <a:r>
              <a:rPr lang="en-US" dirty="0" err="1">
                <a:latin typeface="Courier" pitchFamily="2" charset="0"/>
              </a:rPr>
              <a:t>i</a:t>
            </a:r>
            <a:r>
              <a:rPr lang="en-US" dirty="0">
                <a:latin typeface="Courier" pitchFamily="2" charset="0"/>
              </a:rPr>
              <a:t>,:)-center(1,:))*(x(</a:t>
            </a:r>
            <a:r>
              <a:rPr lang="en-US" dirty="0" err="1">
                <a:latin typeface="Courier" pitchFamily="2" charset="0"/>
              </a:rPr>
              <a:t>i</a:t>
            </a:r>
            <a:r>
              <a:rPr lang="en-US" dirty="0">
                <a:latin typeface="Courier" pitchFamily="2" charset="0"/>
              </a:rPr>
              <a:t>,:)-center(1,:))'); </a:t>
            </a:r>
            <a:r>
              <a:rPr lang="en-US" dirty="0">
                <a:solidFill>
                  <a:srgbClr val="25992D"/>
                </a:solidFill>
                <a:latin typeface="Courier" pitchFamily="2" charset="0"/>
              </a:rPr>
              <a:t>% Euclidean distance, with 1 cluster center distance</a:t>
            </a:r>
            <a:endParaRPr lang="en-US" dirty="0">
              <a:latin typeface="Courier" pitchFamily="2" charset="0"/>
            </a:endParaRPr>
          </a:p>
          <a:p>
            <a:r>
              <a:rPr lang="en-US" dirty="0" err="1">
                <a:latin typeface="Courier" pitchFamily="2" charset="0"/>
              </a:rPr>
              <a:t>minDistance</a:t>
            </a:r>
            <a:r>
              <a:rPr lang="en-US" dirty="0">
                <a:latin typeface="Courier" pitchFamily="2" charset="0"/>
              </a:rPr>
              <a:t>(i,1)=distance(i,1);</a:t>
            </a:r>
          </a:p>
          <a:p>
            <a:r>
              <a:rPr lang="en-US" dirty="0">
                <a:latin typeface="Courier" pitchFamily="2" charset="0"/>
              </a:rPr>
              <a:t>Pattern(</a:t>
            </a:r>
            <a:r>
              <a:rPr lang="en-US" dirty="0" err="1">
                <a:latin typeface="Courier" pitchFamily="2" charset="0"/>
              </a:rPr>
              <a:t>i</a:t>
            </a:r>
            <a:r>
              <a:rPr lang="en-US" dirty="0">
                <a:latin typeface="Courier" pitchFamily="2" charset="0"/>
              </a:rPr>
              <a:t>)=1;</a:t>
            </a:r>
            <a:r>
              <a:rPr lang="en-US" dirty="0">
                <a:solidFill>
                  <a:srgbClr val="25992D"/>
                </a:solidFill>
                <a:latin typeface="Courier" pitchFamily="2" charset="0"/>
              </a:rPr>
              <a:t>%first class</a:t>
            </a:r>
            <a:endParaRPr lang="en-US" dirty="0">
              <a:latin typeface="Courier" pitchFamily="2" charset="0"/>
            </a:endParaRPr>
          </a:p>
          <a:p>
            <a:r>
              <a:rPr lang="en-US" dirty="0">
                <a:latin typeface="Courier" pitchFamily="2" charset="0"/>
              </a:rPr>
              <a:t>If(</a:t>
            </a:r>
            <a:r>
              <a:rPr lang="en-US" dirty="0" err="1">
                <a:latin typeface="Courier" pitchFamily="2" charset="0"/>
              </a:rPr>
              <a:t>maxDistance</a:t>
            </a:r>
            <a:r>
              <a:rPr lang="en-US" dirty="0">
                <a:latin typeface="Courier" pitchFamily="2" charset="0"/>
              </a:rPr>
              <a:t>&lt;distance(i,1))</a:t>
            </a:r>
          </a:p>
          <a:p>
            <a:r>
              <a:rPr lang="en-US" dirty="0" err="1">
                <a:latin typeface="Courier" pitchFamily="2" charset="0"/>
              </a:rPr>
              <a:t>maxDistance</a:t>
            </a:r>
            <a:r>
              <a:rPr lang="en-US" dirty="0">
                <a:latin typeface="Courier" pitchFamily="2" charset="0"/>
              </a:rPr>
              <a:t>=distance(i,1);% </a:t>
            </a:r>
            <a:r>
              <a:rPr lang="en-US" dirty="0">
                <a:solidFill>
                  <a:srgbClr val="25992D"/>
                </a:solidFill>
                <a:latin typeface="Courier" pitchFamily="2" charset="0"/>
              </a:rPr>
              <a:t>The maximum distance from the first cluster center</a:t>
            </a:r>
          </a:p>
          <a:p>
            <a:r>
              <a:rPr lang="en-US" dirty="0">
                <a:latin typeface="Courier" pitchFamily="2" charset="0"/>
              </a:rPr>
              <a:t>Index=</a:t>
            </a:r>
            <a:r>
              <a:rPr lang="en-US" dirty="0" err="1">
                <a:latin typeface="Courier" pitchFamily="2" charset="0"/>
              </a:rPr>
              <a:t>i</a:t>
            </a:r>
            <a:r>
              <a:rPr lang="en-US" dirty="0">
                <a:latin typeface="Courier" pitchFamily="2" charset="0"/>
              </a:rPr>
              <a:t>;% </a:t>
            </a:r>
            <a:r>
              <a:rPr lang="en-US" dirty="0">
                <a:solidFill>
                  <a:srgbClr val="25992D"/>
                </a:solidFill>
                <a:latin typeface="Courier" pitchFamily="2" charset="0"/>
              </a:rPr>
              <a:t>The sample with the largest distance from the first cluster center</a:t>
            </a:r>
          </a:p>
          <a:p>
            <a:r>
              <a:rPr lang="en-US" dirty="0">
                <a:latin typeface="Courier" pitchFamily="2" charset="0"/>
              </a:rPr>
              <a:t>End</a:t>
            </a:r>
          </a:p>
          <a:p>
            <a:r>
              <a:rPr lang="en-US" dirty="0">
                <a:latin typeface="Courier" pitchFamily="2" charset="0"/>
              </a:rPr>
              <a:t>End</a:t>
            </a:r>
          </a:p>
          <a:p>
            <a:r>
              <a:rPr lang="en-US" dirty="0">
                <a:latin typeface="Courier" pitchFamily="2" charset="0"/>
              </a:rPr>
              <a:t> </a:t>
            </a:r>
          </a:p>
          <a:p>
            <a:r>
              <a:rPr lang="en-US" dirty="0">
                <a:latin typeface="Courier" pitchFamily="2" charset="0"/>
              </a:rPr>
              <a:t>k=k+1;</a:t>
            </a:r>
          </a:p>
          <a:p>
            <a:r>
              <a:rPr lang="en-US" dirty="0">
                <a:latin typeface="Courier" pitchFamily="2" charset="0"/>
              </a:rPr>
              <a:t>Center(k,:)=x(index,:);</a:t>
            </a:r>
            <a:r>
              <a:rPr lang="en-US" dirty="0">
                <a:solidFill>
                  <a:srgbClr val="25992D"/>
                </a:solidFill>
                <a:latin typeface="Courier" pitchFamily="2" charset="0"/>
              </a:rPr>
              <a:t>% takes the sample with the largest distance from the first cluster center as the second cluster center</a:t>
            </a:r>
          </a:p>
          <a:p>
            <a:r>
              <a:rPr lang="en-US" dirty="0">
                <a:latin typeface="Courier" pitchFamily="2" charset="0"/>
              </a:rPr>
              <a:t>Pattern(index)=2;</a:t>
            </a:r>
            <a:r>
              <a:rPr lang="en-US" dirty="0">
                <a:solidFill>
                  <a:srgbClr val="25992D"/>
                </a:solidFill>
                <a:latin typeface="Courier" pitchFamily="2" charset="0"/>
              </a:rPr>
              <a:t>% second class</a:t>
            </a:r>
            <a:endParaRPr lang="en-US" dirty="0">
              <a:latin typeface="Courier" pitchFamily="2" charset="0"/>
            </a:endParaRPr>
          </a:p>
          <a:p>
            <a:r>
              <a:rPr lang="en-US" dirty="0" err="1">
                <a:latin typeface="Courier" pitchFamily="2" charset="0"/>
              </a:rPr>
              <a:t>minDistance</a:t>
            </a:r>
            <a:r>
              <a:rPr lang="en-US" dirty="0">
                <a:latin typeface="Courier" pitchFamily="2" charset="0"/>
              </a:rPr>
              <a:t>(index,1)=0;</a:t>
            </a:r>
            <a:endParaRPr lang="en-US" dirty="0">
              <a:effectLst/>
              <a:latin typeface="Courier" pitchFamily="2" charset="0"/>
            </a:endParaRPr>
          </a:p>
        </p:txBody>
      </p:sp>
    </p:spTree>
    <p:extLst>
      <p:ext uri="{BB962C8B-B14F-4D97-AF65-F5344CB8AC3E}">
        <p14:creationId xmlns:p14="http://schemas.microsoft.com/office/powerpoint/2010/main" val="3112063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34967-7A34-CA4E-A1D9-A6F926BB24F6}"/>
              </a:ext>
            </a:extLst>
          </p:cNvPr>
          <p:cNvSpPr>
            <a:spLocks noGrp="1"/>
          </p:cNvSpPr>
          <p:nvPr>
            <p:ph type="title"/>
          </p:nvPr>
        </p:nvSpPr>
        <p:spPr/>
        <p:txBody>
          <a:bodyPr/>
          <a:lstStyle/>
          <a:p>
            <a:r>
              <a:rPr lang="en-US" altLang="zh-Hans" dirty="0"/>
              <a:t>3.4</a:t>
            </a:r>
            <a:r>
              <a:rPr lang="zh-Hans" altLang="en-US" dirty="0"/>
              <a:t> </a:t>
            </a:r>
            <a:r>
              <a:rPr lang="en-US" altLang="zh-Hans" dirty="0"/>
              <a:t>Classify-</a:t>
            </a:r>
            <a:r>
              <a:rPr lang="zh-Hans" altLang="en-US" dirty="0"/>
              <a:t> </a:t>
            </a:r>
            <a:r>
              <a:rPr lang="en-US" altLang="zh-Hans" dirty="0"/>
              <a:t>first</a:t>
            </a:r>
            <a:r>
              <a:rPr lang="zh-Hans" altLang="en-US" dirty="0"/>
              <a:t> </a:t>
            </a:r>
            <a:r>
              <a:rPr lang="en-US" altLang="zh-Hans" dirty="0"/>
              <a:t>part</a:t>
            </a:r>
            <a:endParaRPr lang="en-US" dirty="0"/>
          </a:p>
        </p:txBody>
      </p:sp>
      <p:sp>
        <p:nvSpPr>
          <p:cNvPr id="7" name="Rectangle 6">
            <a:extLst>
              <a:ext uri="{FF2B5EF4-FFF2-40B4-BE49-F238E27FC236}">
                <a16:creationId xmlns:a16="http://schemas.microsoft.com/office/drawing/2014/main" id="{F74A8A8A-9953-B049-9076-47FAC53EC790}"/>
              </a:ext>
            </a:extLst>
          </p:cNvPr>
          <p:cNvSpPr/>
          <p:nvPr/>
        </p:nvSpPr>
        <p:spPr>
          <a:xfrm>
            <a:off x="1522414" y="1772816"/>
            <a:ext cx="10548662" cy="3139321"/>
          </a:xfrm>
          <a:prstGeom prst="rect">
            <a:avLst/>
          </a:prstGeom>
        </p:spPr>
        <p:txBody>
          <a:bodyPr wrap="square">
            <a:spAutoFit/>
          </a:bodyPr>
          <a:lstStyle/>
          <a:p>
            <a:r>
              <a:rPr lang="en-US" dirty="0"/>
              <a:t>While 1</a:t>
            </a:r>
          </a:p>
          <a:p>
            <a:r>
              <a:rPr lang="en-US" dirty="0"/>
              <a:t>     For </a:t>
            </a:r>
            <a:r>
              <a:rPr lang="en-US" dirty="0" err="1"/>
              <a:t>i</a:t>
            </a:r>
            <a:r>
              <a:rPr lang="en-US" dirty="0"/>
              <a:t>=2:patternNum</a:t>
            </a:r>
          </a:p>
          <a:p>
            <a:r>
              <a:rPr lang="en-US" dirty="0"/>
              <a:t>         If(</a:t>
            </a:r>
            <a:r>
              <a:rPr lang="en-US" dirty="0" err="1"/>
              <a:t>minDistance</a:t>
            </a:r>
            <a:r>
              <a:rPr lang="en-US" dirty="0"/>
              <a:t>(i,1)~=0)</a:t>
            </a:r>
          </a:p>
          <a:p>
            <a:r>
              <a:rPr lang="en-US" dirty="0"/>
              <a:t>             Distance(</a:t>
            </a:r>
            <a:r>
              <a:rPr lang="en-US" dirty="0" err="1"/>
              <a:t>i,k</a:t>
            </a:r>
            <a:r>
              <a:rPr lang="en-US" dirty="0"/>
              <a:t>)=</a:t>
            </a:r>
            <a:r>
              <a:rPr lang="en-US" dirty="0" err="1"/>
              <a:t>sqrt</a:t>
            </a:r>
            <a:r>
              <a:rPr lang="en-US" dirty="0"/>
              <a:t>((x(</a:t>
            </a:r>
            <a:r>
              <a:rPr lang="en-US" dirty="0" err="1"/>
              <a:t>i</a:t>
            </a:r>
            <a:r>
              <a:rPr lang="en-US" dirty="0"/>
              <a:t>,:)-center(k,:))*(x(</a:t>
            </a:r>
            <a:r>
              <a:rPr lang="en-US" dirty="0" err="1"/>
              <a:t>i</a:t>
            </a:r>
            <a:r>
              <a:rPr lang="en-US" dirty="0"/>
              <a:t>,:)-center(k,:))');% and the k-</a:t>
            </a:r>
            <a:r>
              <a:rPr lang="en-US" dirty="0" err="1"/>
              <a:t>th</a:t>
            </a:r>
            <a:r>
              <a:rPr lang="en-US" dirty="0"/>
              <a:t> cluster Center distance</a:t>
            </a:r>
          </a:p>
          <a:p>
            <a:r>
              <a:rPr lang="en-US" dirty="0"/>
              <a:t>            If(</a:t>
            </a:r>
            <a:r>
              <a:rPr lang="en-US" dirty="0" err="1"/>
              <a:t>minDistance</a:t>
            </a:r>
            <a:r>
              <a:rPr lang="en-US" dirty="0"/>
              <a:t>(i,1)&gt;distance(</a:t>
            </a:r>
            <a:r>
              <a:rPr lang="en-US" dirty="0" err="1"/>
              <a:t>i,k</a:t>
            </a:r>
            <a:r>
              <a:rPr lang="en-US" dirty="0"/>
              <a:t>))</a:t>
            </a:r>
          </a:p>
          <a:p>
            <a:r>
              <a:rPr lang="en-US" dirty="0"/>
              <a:t>                </a:t>
            </a:r>
            <a:r>
              <a:rPr lang="en-US" dirty="0" err="1"/>
              <a:t>minDistance</a:t>
            </a:r>
            <a:r>
              <a:rPr lang="en-US" dirty="0"/>
              <a:t>(i,1)=distance(</a:t>
            </a:r>
            <a:r>
              <a:rPr lang="en-US" dirty="0" err="1"/>
              <a:t>i,k</a:t>
            </a:r>
            <a:r>
              <a:rPr lang="en-US" dirty="0"/>
              <a:t>);</a:t>
            </a:r>
          </a:p>
          <a:p>
            <a:r>
              <a:rPr lang="en-US" dirty="0"/>
              <a:t>                Pattern(</a:t>
            </a:r>
            <a:r>
              <a:rPr lang="en-US" dirty="0" err="1"/>
              <a:t>i</a:t>
            </a:r>
            <a:r>
              <a:rPr lang="en-US" dirty="0"/>
              <a:t>)=k;</a:t>
            </a:r>
          </a:p>
          <a:p>
            <a:r>
              <a:rPr lang="en-US" dirty="0"/>
              <a:t>            End</a:t>
            </a:r>
          </a:p>
          <a:p>
            <a:r>
              <a:rPr lang="en-US" dirty="0"/>
              <a:t>         End</a:t>
            </a:r>
          </a:p>
          <a:p>
            <a:r>
              <a:rPr lang="en-US" dirty="0"/>
              <a:t>     End</a:t>
            </a:r>
          </a:p>
          <a:p>
            <a:r>
              <a:rPr lang="en-US" dirty="0"/>
              <a:t>     Max=0;</a:t>
            </a:r>
          </a:p>
        </p:txBody>
      </p:sp>
    </p:spTree>
    <p:extLst>
      <p:ext uri="{BB962C8B-B14F-4D97-AF65-F5344CB8AC3E}">
        <p14:creationId xmlns:p14="http://schemas.microsoft.com/office/powerpoint/2010/main" val="2835441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34967-7A34-CA4E-A1D9-A6F926BB24F6}"/>
              </a:ext>
            </a:extLst>
          </p:cNvPr>
          <p:cNvSpPr>
            <a:spLocks noGrp="1"/>
          </p:cNvSpPr>
          <p:nvPr>
            <p:ph type="title"/>
          </p:nvPr>
        </p:nvSpPr>
        <p:spPr/>
        <p:txBody>
          <a:bodyPr/>
          <a:lstStyle/>
          <a:p>
            <a:r>
              <a:rPr lang="en-US" altLang="zh-Hans" dirty="0"/>
              <a:t>3.4</a:t>
            </a:r>
            <a:r>
              <a:rPr lang="zh-Hans" altLang="en-US" dirty="0"/>
              <a:t> </a:t>
            </a:r>
            <a:r>
              <a:rPr lang="en-US" altLang="zh-Hans" dirty="0"/>
              <a:t>Classify-</a:t>
            </a:r>
            <a:r>
              <a:rPr lang="zh-Hans" altLang="en-US" dirty="0"/>
              <a:t> </a:t>
            </a:r>
            <a:r>
              <a:rPr lang="en-US" altLang="zh-Hans" dirty="0"/>
              <a:t>second</a:t>
            </a:r>
            <a:r>
              <a:rPr lang="zh-Hans" altLang="en-US" dirty="0"/>
              <a:t> </a:t>
            </a:r>
            <a:r>
              <a:rPr lang="en-US" altLang="zh-Hans" dirty="0"/>
              <a:t>part</a:t>
            </a:r>
            <a:endParaRPr lang="en-US" dirty="0"/>
          </a:p>
        </p:txBody>
      </p:sp>
      <p:sp>
        <p:nvSpPr>
          <p:cNvPr id="3" name="Rectangle 2">
            <a:extLst>
              <a:ext uri="{FF2B5EF4-FFF2-40B4-BE49-F238E27FC236}">
                <a16:creationId xmlns:a16="http://schemas.microsoft.com/office/drawing/2014/main" id="{BF8C4A0D-CD84-A64E-8A73-CB906BC666A2}"/>
              </a:ext>
            </a:extLst>
          </p:cNvPr>
          <p:cNvSpPr/>
          <p:nvPr/>
        </p:nvSpPr>
        <p:spPr>
          <a:xfrm>
            <a:off x="1522414" y="1700808"/>
            <a:ext cx="10548662" cy="4247317"/>
          </a:xfrm>
          <a:prstGeom prst="rect">
            <a:avLst/>
          </a:prstGeom>
        </p:spPr>
        <p:txBody>
          <a:bodyPr wrap="square">
            <a:spAutoFit/>
          </a:bodyPr>
          <a:lstStyle/>
          <a:p>
            <a:r>
              <a:rPr lang="en-US" dirty="0"/>
              <a:t>For </a:t>
            </a:r>
            <a:r>
              <a:rPr lang="en-US" dirty="0" err="1"/>
              <a:t>i</a:t>
            </a:r>
            <a:r>
              <a:rPr lang="en-US" dirty="0"/>
              <a:t>=2:patternNum</a:t>
            </a:r>
          </a:p>
          <a:p>
            <a:r>
              <a:rPr lang="en-US" dirty="0"/>
              <a:t>         If((max&lt;</a:t>
            </a:r>
            <a:r>
              <a:rPr lang="en-US" dirty="0" err="1"/>
              <a:t>minDistance</a:t>
            </a:r>
            <a:r>
              <a:rPr lang="en-US" dirty="0"/>
              <a:t>(i,1))&amp;</a:t>
            </a:r>
            <a:r>
              <a:rPr lang="en-US" dirty="0" err="1"/>
              <a:t>minDistance</a:t>
            </a:r>
            <a:r>
              <a:rPr lang="en-US" dirty="0"/>
              <a:t>(i,1)~=0) % (x(</a:t>
            </a:r>
            <a:r>
              <a:rPr lang="en-US" dirty="0" err="1"/>
              <a:t>i</a:t>
            </a:r>
            <a:r>
              <a:rPr lang="en-US" dirty="0"/>
              <a:t>,:)~=center(k,:))</a:t>
            </a:r>
          </a:p>
          <a:p>
            <a:r>
              <a:rPr lang="en-US" dirty="0"/>
              <a:t>             Max=</a:t>
            </a:r>
            <a:r>
              <a:rPr lang="en-US" dirty="0" err="1"/>
              <a:t>minDistance</a:t>
            </a:r>
            <a:r>
              <a:rPr lang="en-US" dirty="0"/>
              <a:t>(i,1);</a:t>
            </a:r>
          </a:p>
          <a:p>
            <a:r>
              <a:rPr lang="en-US" dirty="0"/>
              <a:t>             Index=</a:t>
            </a:r>
            <a:r>
              <a:rPr lang="en-US" dirty="0" err="1"/>
              <a:t>i</a:t>
            </a:r>
            <a:r>
              <a:rPr lang="en-US" dirty="0"/>
              <a:t>;</a:t>
            </a:r>
          </a:p>
          <a:p>
            <a:r>
              <a:rPr lang="en-US" dirty="0"/>
              <a:t>         End</a:t>
            </a:r>
          </a:p>
          <a:p>
            <a:r>
              <a:rPr lang="en-US" dirty="0"/>
              <a:t>     End</a:t>
            </a:r>
          </a:p>
          <a:p>
            <a:r>
              <a:rPr lang="en-US" dirty="0"/>
              <a:t>     If(max&gt;(</a:t>
            </a:r>
            <a:r>
              <a:rPr lang="en-US" dirty="0" err="1"/>
              <a:t>maxDistance</a:t>
            </a:r>
            <a:r>
              <a:rPr lang="en-US" dirty="0"/>
              <a:t>*Theta))</a:t>
            </a:r>
          </a:p>
          <a:p>
            <a:r>
              <a:rPr lang="en-US" dirty="0"/>
              <a:t>         k=k+1;</a:t>
            </a:r>
          </a:p>
          <a:p>
            <a:r>
              <a:rPr lang="en-US" dirty="0"/>
              <a:t>         Center(k,:)=x(index,:);</a:t>
            </a:r>
          </a:p>
          <a:p>
            <a:r>
              <a:rPr lang="en-US" dirty="0"/>
              <a:t>         Pattern(index)=k;</a:t>
            </a:r>
          </a:p>
          <a:p>
            <a:r>
              <a:rPr lang="en-US" dirty="0"/>
              <a:t>         </a:t>
            </a:r>
            <a:r>
              <a:rPr lang="en-US" dirty="0" err="1"/>
              <a:t>minDistance</a:t>
            </a:r>
            <a:r>
              <a:rPr lang="en-US" dirty="0"/>
              <a:t>(index,1)=0;</a:t>
            </a:r>
          </a:p>
          <a:p>
            <a:r>
              <a:rPr lang="en-US" dirty="0"/>
              <a:t>     Else</a:t>
            </a:r>
          </a:p>
          <a:p>
            <a:r>
              <a:rPr lang="en-US" dirty="0"/>
              <a:t>            Break;</a:t>
            </a:r>
          </a:p>
          <a:p>
            <a:r>
              <a:rPr lang="en-US" dirty="0"/>
              <a:t>     End</a:t>
            </a:r>
          </a:p>
          <a:p>
            <a:r>
              <a:rPr lang="en-US" dirty="0"/>
              <a:t>End</a:t>
            </a:r>
          </a:p>
        </p:txBody>
      </p:sp>
    </p:spTree>
    <p:extLst>
      <p:ext uri="{BB962C8B-B14F-4D97-AF65-F5344CB8AC3E}">
        <p14:creationId xmlns:p14="http://schemas.microsoft.com/office/powerpoint/2010/main" val="2757962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E497E-8420-CF47-BBF7-C464EEAF5666}"/>
              </a:ext>
            </a:extLst>
          </p:cNvPr>
          <p:cNvSpPr>
            <a:spLocks noGrp="1"/>
          </p:cNvSpPr>
          <p:nvPr>
            <p:ph type="title"/>
          </p:nvPr>
        </p:nvSpPr>
        <p:spPr/>
        <p:txBody>
          <a:bodyPr/>
          <a:lstStyle/>
          <a:p>
            <a:r>
              <a:rPr lang="en-US" altLang="zh-Hans" dirty="0"/>
              <a:t>MATLAB</a:t>
            </a:r>
            <a:r>
              <a:rPr lang="zh-Hans" altLang="en-US" dirty="0"/>
              <a:t> </a:t>
            </a:r>
            <a:r>
              <a:rPr lang="en-US" altLang="zh-Hans" dirty="0"/>
              <a:t>codes</a:t>
            </a:r>
            <a:r>
              <a:rPr lang="zh-Hans" altLang="en-US" dirty="0"/>
              <a:t> </a:t>
            </a:r>
            <a:r>
              <a:rPr lang="en-US" altLang="zh-Hans" dirty="0"/>
              <a:t>used</a:t>
            </a:r>
            <a:r>
              <a:rPr lang="zh-Hans" altLang="en-US" dirty="0"/>
              <a:t> </a:t>
            </a:r>
            <a:r>
              <a:rPr lang="en-US" altLang="zh-Hans" dirty="0"/>
              <a:t>above</a:t>
            </a:r>
            <a:r>
              <a:rPr lang="zh-Hans" altLang="en-US" dirty="0"/>
              <a:t> </a:t>
            </a:r>
            <a:r>
              <a:rPr lang="en-US" altLang="zh-Hans" dirty="0"/>
              <a:t>can</a:t>
            </a:r>
            <a:r>
              <a:rPr lang="zh-Hans" altLang="en-US"/>
              <a:t> </a:t>
            </a:r>
            <a:r>
              <a:rPr lang="en-US" altLang="zh-Hans"/>
              <a:t>be</a:t>
            </a:r>
            <a:r>
              <a:rPr lang="zh-Hans" altLang="en-US" dirty="0"/>
              <a:t> </a:t>
            </a:r>
            <a:r>
              <a:rPr lang="en-US" altLang="zh-Hans" dirty="0"/>
              <a:t>downloaded</a:t>
            </a:r>
            <a:r>
              <a:rPr lang="zh-Hans" altLang="en-US" dirty="0"/>
              <a:t> </a:t>
            </a:r>
            <a:r>
              <a:rPr lang="en-US" altLang="zh-Hans" dirty="0"/>
              <a:t>from</a:t>
            </a:r>
            <a:r>
              <a:rPr lang="zh-Hans" altLang="en-US" dirty="0"/>
              <a:t> </a:t>
            </a:r>
            <a:r>
              <a:rPr lang="en-US" altLang="zh-Hans" dirty="0"/>
              <a:t>my</a:t>
            </a:r>
            <a:r>
              <a:rPr lang="zh-Hans" altLang="en-US" dirty="0"/>
              <a:t> </a:t>
            </a:r>
            <a:r>
              <a:rPr lang="en-US" altLang="zh-Hans" dirty="0" err="1"/>
              <a:t>Github</a:t>
            </a:r>
            <a:r>
              <a:rPr lang="zh-Hans" altLang="en-US" dirty="0"/>
              <a:t> </a:t>
            </a:r>
            <a:r>
              <a:rPr lang="en-US" altLang="zh-Hans" dirty="0"/>
              <a:t>Page:</a:t>
            </a:r>
            <a:endParaRPr lang="en-US" dirty="0"/>
          </a:p>
        </p:txBody>
      </p:sp>
      <p:sp>
        <p:nvSpPr>
          <p:cNvPr id="5" name="Rectangle 4">
            <a:extLst>
              <a:ext uri="{FF2B5EF4-FFF2-40B4-BE49-F238E27FC236}">
                <a16:creationId xmlns:a16="http://schemas.microsoft.com/office/drawing/2014/main" id="{DA9A94CE-2B21-3845-B636-C3AC741DC530}"/>
              </a:ext>
            </a:extLst>
          </p:cNvPr>
          <p:cNvSpPr/>
          <p:nvPr/>
        </p:nvSpPr>
        <p:spPr>
          <a:xfrm>
            <a:off x="3214092" y="2382758"/>
            <a:ext cx="5391219" cy="584775"/>
          </a:xfrm>
          <a:prstGeom prst="rect">
            <a:avLst/>
          </a:prstGeom>
        </p:spPr>
        <p:txBody>
          <a:bodyPr wrap="none">
            <a:spAutoFit/>
          </a:bodyPr>
          <a:lstStyle/>
          <a:p>
            <a:r>
              <a:rPr lang="en-US" sz="3200" dirty="0"/>
              <a:t>https://</a:t>
            </a:r>
            <a:r>
              <a:rPr lang="en-US" sz="3200" dirty="0" err="1"/>
              <a:t>github.com</a:t>
            </a:r>
            <a:r>
              <a:rPr lang="en-US" sz="3200" dirty="0"/>
              <a:t>/</a:t>
            </a:r>
            <a:r>
              <a:rPr lang="en-US" sz="3200" dirty="0" err="1"/>
              <a:t>yaakovazat</a:t>
            </a:r>
            <a:endParaRPr lang="en-US" sz="3200" dirty="0"/>
          </a:p>
        </p:txBody>
      </p:sp>
      <p:pic>
        <p:nvPicPr>
          <p:cNvPr id="6" name="Picture 5">
            <a:extLst>
              <a:ext uri="{FF2B5EF4-FFF2-40B4-BE49-F238E27FC236}">
                <a16:creationId xmlns:a16="http://schemas.microsoft.com/office/drawing/2014/main" id="{42195C42-9BB5-1645-9BEA-F116374E3671}"/>
              </a:ext>
            </a:extLst>
          </p:cNvPr>
          <p:cNvPicPr>
            <a:picLocks noChangeAspect="1"/>
          </p:cNvPicPr>
          <p:nvPr/>
        </p:nvPicPr>
        <p:blipFill>
          <a:blip r:embed="rId2"/>
          <a:stretch>
            <a:fillRect/>
          </a:stretch>
        </p:blipFill>
        <p:spPr>
          <a:xfrm>
            <a:off x="1125860" y="1700808"/>
            <a:ext cx="2088232" cy="1733233"/>
          </a:xfrm>
          <a:prstGeom prst="rect">
            <a:avLst/>
          </a:prstGeom>
        </p:spPr>
      </p:pic>
      <p:pic>
        <p:nvPicPr>
          <p:cNvPr id="7" name="Picture 6">
            <a:extLst>
              <a:ext uri="{FF2B5EF4-FFF2-40B4-BE49-F238E27FC236}">
                <a16:creationId xmlns:a16="http://schemas.microsoft.com/office/drawing/2014/main" id="{B2A946DC-86F1-7C4C-A851-28DF4E6992D2}"/>
              </a:ext>
            </a:extLst>
          </p:cNvPr>
          <p:cNvPicPr>
            <a:picLocks noChangeAspect="1"/>
          </p:cNvPicPr>
          <p:nvPr/>
        </p:nvPicPr>
        <p:blipFill>
          <a:blip r:embed="rId3"/>
          <a:stretch>
            <a:fillRect/>
          </a:stretch>
        </p:blipFill>
        <p:spPr>
          <a:xfrm>
            <a:off x="943342" y="3839449"/>
            <a:ext cx="2243220" cy="2181839"/>
          </a:xfrm>
          <a:prstGeom prst="rect">
            <a:avLst/>
          </a:prstGeom>
        </p:spPr>
      </p:pic>
      <p:sp>
        <p:nvSpPr>
          <p:cNvPr id="8" name="Rectangle 7">
            <a:extLst>
              <a:ext uri="{FF2B5EF4-FFF2-40B4-BE49-F238E27FC236}">
                <a16:creationId xmlns:a16="http://schemas.microsoft.com/office/drawing/2014/main" id="{61CB5EEB-8235-C744-A032-B6D793FEF86E}"/>
              </a:ext>
            </a:extLst>
          </p:cNvPr>
          <p:cNvSpPr/>
          <p:nvPr/>
        </p:nvSpPr>
        <p:spPr>
          <a:xfrm>
            <a:off x="3903382" y="4509120"/>
            <a:ext cx="4012637" cy="584775"/>
          </a:xfrm>
          <a:prstGeom prst="rect">
            <a:avLst/>
          </a:prstGeom>
        </p:spPr>
        <p:txBody>
          <a:bodyPr wrap="none">
            <a:spAutoFit/>
          </a:bodyPr>
          <a:lstStyle/>
          <a:p>
            <a:r>
              <a:rPr lang="en-US" altLang="zh-Hans" sz="3200" dirty="0"/>
              <a:t>http://</a:t>
            </a:r>
            <a:r>
              <a:rPr lang="en-US" altLang="zh-Hans" sz="3200" dirty="0" err="1"/>
              <a:t>yaakovazat.com</a:t>
            </a:r>
            <a:endParaRPr lang="en-US" sz="3200" dirty="0"/>
          </a:p>
        </p:txBody>
      </p:sp>
    </p:spTree>
    <p:extLst>
      <p:ext uri="{BB962C8B-B14F-4D97-AF65-F5344CB8AC3E}">
        <p14:creationId xmlns:p14="http://schemas.microsoft.com/office/powerpoint/2010/main" val="2066355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a:t>Clustering algorithm - maximum and minimum distance algorithm (instance + code)</a:t>
            </a:r>
          </a:p>
        </p:txBody>
      </p:sp>
      <p:sp>
        <p:nvSpPr>
          <p:cNvPr id="14" name="Content Placeholder 13"/>
          <p:cNvSpPr>
            <a:spLocks noGrp="1"/>
          </p:cNvSpPr>
          <p:nvPr>
            <p:ph idx="1"/>
          </p:nvPr>
        </p:nvSpPr>
        <p:spPr/>
        <p:txBody>
          <a:bodyPr/>
          <a:lstStyle/>
          <a:p>
            <a:r>
              <a:rPr lang="en-US" altLang="zh-Hans" dirty="0"/>
              <a:t>The basic idea of the maximum and minimum distance algorithm </a:t>
            </a:r>
          </a:p>
          <a:p>
            <a:r>
              <a:rPr lang="en-US" altLang="ja-JP" dirty="0"/>
              <a:t>Algorithm implementation steps</a:t>
            </a:r>
            <a:r>
              <a:rPr lang="ja-JP" altLang="en-US"/>
              <a:t> </a:t>
            </a:r>
            <a:endParaRPr lang="en-US" altLang="ja-JP" dirty="0"/>
          </a:p>
          <a:p>
            <a:r>
              <a:rPr lang="en-US" dirty="0" err="1"/>
              <a:t>Matlab</a:t>
            </a:r>
            <a:r>
              <a:rPr lang="en-US" dirty="0"/>
              <a:t> code examples</a:t>
            </a:r>
            <a:r>
              <a:rPr lang="zh-Hans" altLang="en-US" dirty="0"/>
              <a:t> </a:t>
            </a:r>
            <a:endParaRPr lang="en-US" altLang="zh-Hans" dirty="0"/>
          </a:p>
          <a:p>
            <a:r>
              <a:rPr lang="en-US" altLang="zh-Hans" dirty="0"/>
              <a:t>Problem Solving</a:t>
            </a:r>
            <a:r>
              <a:rPr lang="zh-Hans" altLang="en-US" dirty="0"/>
              <a:t>（</a:t>
            </a:r>
            <a:r>
              <a:rPr lang="en-US" altLang="zh-Hans" dirty="0"/>
              <a:t>we</a:t>
            </a:r>
            <a:r>
              <a:rPr lang="zh-Hans" altLang="en-US" dirty="0"/>
              <a:t> </a:t>
            </a:r>
            <a:r>
              <a:rPr lang="en-US" altLang="zh-Hans" dirty="0"/>
              <a:t>are</a:t>
            </a:r>
            <a:r>
              <a:rPr lang="zh-Hans" altLang="en-US" dirty="0"/>
              <a:t> </a:t>
            </a:r>
            <a:r>
              <a:rPr lang="en-US" altLang="zh-Hans" dirty="0"/>
              <a:t>together</a:t>
            </a:r>
            <a:r>
              <a:rPr lang="zh-Hans" altLang="en-US" dirty="0"/>
              <a:t> </a:t>
            </a:r>
            <a:r>
              <a:rPr lang="en-US" altLang="zh-Hans" dirty="0"/>
              <a:t>solve</a:t>
            </a:r>
            <a:r>
              <a:rPr lang="zh-Hans" altLang="en-US" dirty="0"/>
              <a:t> </a:t>
            </a:r>
            <a:r>
              <a:rPr lang="en-US" altLang="zh-Hans" dirty="0"/>
              <a:t>problems</a:t>
            </a:r>
            <a:r>
              <a:rPr lang="zh-Hans" altLang="en-US" dirty="0"/>
              <a:t> </a:t>
            </a:r>
            <a:r>
              <a:rPr lang="en-US" altLang="zh-Hans" dirty="0"/>
              <a:t>3.1,3.2</a:t>
            </a:r>
            <a:r>
              <a:rPr lang="zh-Hans" altLang="en-US" dirty="0"/>
              <a:t> </a:t>
            </a:r>
            <a:r>
              <a:rPr lang="en-US" altLang="zh-Hans" dirty="0"/>
              <a:t>and</a:t>
            </a:r>
            <a:r>
              <a:rPr lang="zh-Hans" altLang="en-US" dirty="0"/>
              <a:t> </a:t>
            </a:r>
            <a:r>
              <a:rPr lang="en-US" altLang="zh-Hans" dirty="0"/>
              <a:t>3.3</a:t>
            </a:r>
            <a:r>
              <a:rPr lang="zh-Hans" altLang="en-US" dirty="0"/>
              <a:t>）</a:t>
            </a:r>
            <a:endParaRPr lang="en-US" dirty="0"/>
          </a:p>
        </p:txBody>
      </p:sp>
      <p:pic>
        <p:nvPicPr>
          <p:cNvPr id="3" name="Picture 2">
            <a:extLst>
              <a:ext uri="{FF2B5EF4-FFF2-40B4-BE49-F238E27FC236}">
                <a16:creationId xmlns:a16="http://schemas.microsoft.com/office/drawing/2014/main" id="{E40E5EFA-80F4-D34C-9E89-009ABF0D1720}"/>
              </a:ext>
            </a:extLst>
          </p:cNvPr>
          <p:cNvPicPr>
            <a:picLocks noChangeAspect="1"/>
          </p:cNvPicPr>
          <p:nvPr/>
        </p:nvPicPr>
        <p:blipFill>
          <a:blip r:embed="rId2"/>
          <a:stretch>
            <a:fillRect/>
          </a:stretch>
        </p:blipFill>
        <p:spPr>
          <a:xfrm>
            <a:off x="2782044" y="4149080"/>
            <a:ext cx="6096000" cy="2324100"/>
          </a:xfrm>
          <a:prstGeom prst="rect">
            <a:avLst/>
          </a:prstGeom>
        </p:spPr>
      </p:pic>
    </p:spTree>
    <p:extLst>
      <p:ext uri="{BB962C8B-B14F-4D97-AF65-F5344CB8AC3E}">
        <p14:creationId xmlns:p14="http://schemas.microsoft.com/office/powerpoint/2010/main" val="212853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ans" dirty="0"/>
              <a:t>4. Problem</a:t>
            </a:r>
            <a:r>
              <a:rPr lang="zh-Hans" altLang="en-US" dirty="0"/>
              <a:t> </a:t>
            </a:r>
            <a:r>
              <a:rPr lang="en-US" altLang="zh-Hans" dirty="0"/>
              <a:t>Solving</a:t>
            </a:r>
            <a:br>
              <a:rPr lang="en-US" altLang="zh-Hans" dirty="0"/>
            </a:br>
            <a:br>
              <a:rPr lang="en-US" altLang="ja-JP" dirty="0"/>
            </a:br>
            <a:endParaRPr lang="en-US" dirty="0"/>
          </a:p>
        </p:txBody>
      </p:sp>
    </p:spTree>
    <p:extLst>
      <p:ext uri="{BB962C8B-B14F-4D97-AF65-F5344CB8AC3E}">
        <p14:creationId xmlns:p14="http://schemas.microsoft.com/office/powerpoint/2010/main" val="135578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ans" dirty="0"/>
              <a:t>4.1</a:t>
            </a:r>
            <a:r>
              <a:rPr lang="zh-Hans" altLang="en-US" dirty="0"/>
              <a:t> </a:t>
            </a:r>
            <a:r>
              <a:rPr lang="kk-KZ" b="1" i="1" dirty="0"/>
              <a:t>3.1. -есеп</a:t>
            </a:r>
            <a:endParaRPr lang="en-US" dirty="0"/>
          </a:p>
        </p:txBody>
      </p:sp>
      <p:sp>
        <p:nvSpPr>
          <p:cNvPr id="3" name="Text Placeholder 2"/>
          <p:cNvSpPr>
            <a:spLocks noGrp="1"/>
          </p:cNvSpPr>
          <p:nvPr>
            <p:ph type="body" idx="1"/>
          </p:nvPr>
        </p:nvSpPr>
        <p:spPr>
          <a:xfrm>
            <a:off x="4150196" y="1916832"/>
            <a:ext cx="4416552" cy="762000"/>
          </a:xfrm>
        </p:spPr>
        <p:txBody>
          <a:bodyPr/>
          <a:lstStyle/>
          <a:p>
            <a:r>
              <a:rPr lang="en-US" altLang="zh-Hans" dirty="0"/>
              <a:t>Given:</a:t>
            </a:r>
            <a:endParaRPr lang="en-US" dirty="0"/>
          </a:p>
        </p:txBody>
      </p:sp>
      <mc:AlternateContent xmlns:mc="http://schemas.openxmlformats.org/markup-compatibility/2006">
        <mc:Choice xmlns:a14="http://schemas.microsoft.com/office/drawing/2010/main" Requires="a14">
          <p:sp>
            <p:nvSpPr>
              <p:cNvPr id="4" name="Content Placeholder 3"/>
              <p:cNvSpPr>
                <a:spLocks noGrp="1"/>
              </p:cNvSpPr>
              <p:nvPr>
                <p:ph sz="half" idx="2"/>
              </p:nvPr>
            </p:nvSpPr>
            <p:spPr>
              <a:xfrm>
                <a:off x="4150196" y="2852936"/>
                <a:ext cx="4416552" cy="3352801"/>
              </a:xfrm>
            </p:spPr>
            <p:txBody>
              <a:bodyPr>
                <a:normAutofit/>
              </a:bodyPr>
              <a:lstStyle/>
              <a:p>
                <a:r>
                  <a:rPr lang="kk-KZ" b="1" i="1" dirty="0"/>
                  <a:t>3.1. -есеп.</a:t>
                </a:r>
                <a:r>
                  <a:rPr lang="kk-KZ" dirty="0"/>
                  <a:t> </a:t>
                </a:r>
                <a14:m>
                  <m:oMath xmlns:m="http://schemas.openxmlformats.org/officeDocument/2006/math">
                    <m:sSup>
                      <m:sSupPr>
                        <m:ctrlPr>
                          <a:rPr lang="en-US" i="1"/>
                        </m:ctrlPr>
                      </m:sSupPr>
                      <m:e>
                        <m:r>
                          <a:rPr lang="kk-KZ" i="1"/>
                          <m:t>𝑅</m:t>
                        </m:r>
                      </m:e>
                      <m:sup>
                        <m:r>
                          <a:rPr lang="kk-KZ" i="1"/>
                          <m:t>2</m:t>
                        </m:r>
                      </m:sup>
                    </m:sSup>
                  </m:oMath>
                </a14:m>
                <a:r>
                  <a:rPr lang="kk-KZ" dirty="0"/>
                  <a:t> жазықтығында </a:t>
                </a:r>
                <a14:m>
                  <m:oMath xmlns:m="http://schemas.openxmlformats.org/officeDocument/2006/math">
                    <m:sSub>
                      <m:sSubPr>
                        <m:ctrlPr>
                          <a:rPr lang="en-US" i="1"/>
                        </m:ctrlPr>
                      </m:sSubPr>
                      <m:e>
                        <m:r>
                          <a:rPr lang="kk-KZ" b="1" i="1"/>
                          <m:t>𝐱</m:t>
                        </m:r>
                      </m:e>
                      <m:sub>
                        <m:r>
                          <a:rPr lang="kk-KZ" i="1"/>
                          <m:t>1</m:t>
                        </m:r>
                      </m:sub>
                    </m:sSub>
                    <m:r>
                      <a:rPr lang="kk-KZ" i="1"/>
                      <m:t>=</m:t>
                    </m:r>
                    <m:d>
                      <m:dPr>
                        <m:ctrlPr>
                          <a:rPr lang="en-US" i="1"/>
                        </m:ctrlPr>
                      </m:dPr>
                      <m:e>
                        <m:r>
                          <a:rPr lang="kk-KZ" i="1"/>
                          <m:t>1, 1</m:t>
                        </m:r>
                      </m:e>
                    </m:d>
                  </m:oMath>
                </a14:m>
                <a:r>
                  <a:rPr lang="kk-KZ" dirty="0"/>
                  <a:t>, </a:t>
                </a:r>
                <a14:m>
                  <m:oMath xmlns:m="http://schemas.openxmlformats.org/officeDocument/2006/math">
                    <m:sSub>
                      <m:sSubPr>
                        <m:ctrlPr>
                          <a:rPr lang="en-US" i="1"/>
                        </m:ctrlPr>
                      </m:sSubPr>
                      <m:e>
                        <m:r>
                          <a:rPr lang="kk-KZ" b="1" i="1"/>
                          <m:t>𝐱</m:t>
                        </m:r>
                      </m:e>
                      <m:sub>
                        <m:r>
                          <a:rPr lang="kk-KZ" i="1"/>
                          <m:t>2</m:t>
                        </m:r>
                      </m:sub>
                    </m:sSub>
                    <m:r>
                      <a:rPr lang="kk-KZ" i="1"/>
                      <m:t>=</m:t>
                    </m:r>
                    <m:d>
                      <m:dPr>
                        <m:ctrlPr>
                          <a:rPr lang="en-US" i="1"/>
                        </m:ctrlPr>
                      </m:dPr>
                      <m:e>
                        <m:r>
                          <a:rPr lang="kk-KZ" i="1"/>
                          <m:t>0, 0</m:t>
                        </m:r>
                      </m:e>
                    </m:d>
                  </m:oMath>
                </a14:m>
                <a:r>
                  <a:rPr lang="kk-KZ" dirty="0"/>
                  <a:t>, </a:t>
                </a:r>
                <a14:m>
                  <m:oMath xmlns:m="http://schemas.openxmlformats.org/officeDocument/2006/math">
                    <m:sSub>
                      <m:sSubPr>
                        <m:ctrlPr>
                          <a:rPr lang="en-US" i="1"/>
                        </m:ctrlPr>
                      </m:sSubPr>
                      <m:e>
                        <m:r>
                          <a:rPr lang="kk-KZ" b="1" i="1"/>
                          <m:t>𝐱</m:t>
                        </m:r>
                      </m:e>
                      <m:sub>
                        <m:r>
                          <a:rPr lang="kk-KZ" i="1"/>
                          <m:t>3</m:t>
                        </m:r>
                      </m:sub>
                    </m:sSub>
                    <m:r>
                      <a:rPr lang="kk-KZ" i="1"/>
                      <m:t>=</m:t>
                    </m:r>
                    <m:d>
                      <m:dPr>
                        <m:ctrlPr>
                          <a:rPr lang="en-US" i="1"/>
                        </m:ctrlPr>
                      </m:dPr>
                      <m:e>
                        <m:r>
                          <a:rPr lang="kk-KZ" i="1"/>
                          <m:t>2, 0</m:t>
                        </m:r>
                      </m:e>
                    </m:d>
                  </m:oMath>
                </a14:m>
                <a:r>
                  <a:rPr lang="kk-KZ" dirty="0"/>
                  <a:t>, </a:t>
                </a:r>
                <a14:m>
                  <m:oMath xmlns:m="http://schemas.openxmlformats.org/officeDocument/2006/math">
                    <m:sSub>
                      <m:sSubPr>
                        <m:ctrlPr>
                          <a:rPr lang="en-US" i="1"/>
                        </m:ctrlPr>
                      </m:sSubPr>
                      <m:e>
                        <m:r>
                          <a:rPr lang="kk-KZ" b="1" i="1"/>
                          <m:t>𝐱</m:t>
                        </m:r>
                      </m:e>
                      <m:sub>
                        <m:r>
                          <a:rPr lang="kk-KZ" i="1"/>
                          <m:t>4</m:t>
                        </m:r>
                      </m:sub>
                    </m:sSub>
                    <m:r>
                      <a:rPr lang="kk-KZ" i="1"/>
                      <m:t>=</m:t>
                    </m:r>
                    <m:d>
                      <m:dPr>
                        <m:ctrlPr>
                          <a:rPr lang="en-US" i="1"/>
                        </m:ctrlPr>
                      </m:dPr>
                      <m:e>
                        <m:r>
                          <a:rPr lang="kk-KZ" i="1"/>
                          <m:t>4, 4</m:t>
                        </m:r>
                      </m:e>
                    </m:d>
                  </m:oMath>
                </a14:m>
                <a:r>
                  <a:rPr lang="kk-KZ" dirty="0"/>
                  <a:t>, </a:t>
                </a:r>
                <a14:m>
                  <m:oMath xmlns:m="http://schemas.openxmlformats.org/officeDocument/2006/math">
                    <m:sSub>
                      <m:sSubPr>
                        <m:ctrlPr>
                          <a:rPr lang="en-US" i="1"/>
                        </m:ctrlPr>
                      </m:sSubPr>
                      <m:e>
                        <m:r>
                          <a:rPr lang="kk-KZ" b="1" i="1"/>
                          <m:t>𝐱</m:t>
                        </m:r>
                      </m:e>
                      <m:sub>
                        <m:r>
                          <a:rPr lang="kk-KZ" i="1"/>
                          <m:t>5</m:t>
                        </m:r>
                      </m:sub>
                    </m:sSub>
                    <m:r>
                      <a:rPr lang="kk-KZ" i="1"/>
                      <m:t>=</m:t>
                    </m:r>
                    <m:d>
                      <m:dPr>
                        <m:ctrlPr>
                          <a:rPr lang="en-US" i="1"/>
                        </m:ctrlPr>
                      </m:dPr>
                      <m:e>
                        <m:r>
                          <a:rPr lang="kk-KZ" i="1"/>
                          <m:t>5, 5</m:t>
                        </m:r>
                      </m:e>
                    </m:d>
                  </m:oMath>
                </a14:m>
                <a:r>
                  <a:rPr lang="kk-KZ" dirty="0"/>
                  <a:t>, </a:t>
                </a:r>
                <a14:m>
                  <m:oMath xmlns:m="http://schemas.openxmlformats.org/officeDocument/2006/math">
                    <m:sSub>
                      <m:sSubPr>
                        <m:ctrlPr>
                          <a:rPr lang="en-US" i="1"/>
                        </m:ctrlPr>
                      </m:sSubPr>
                      <m:e>
                        <m:r>
                          <a:rPr lang="kk-KZ" b="1" i="1"/>
                          <m:t>𝐱</m:t>
                        </m:r>
                      </m:e>
                      <m:sub>
                        <m:r>
                          <a:rPr lang="kk-KZ" i="1"/>
                          <m:t>6</m:t>
                        </m:r>
                      </m:sub>
                    </m:sSub>
                    <m:r>
                      <a:rPr lang="kk-KZ" i="1"/>
                      <m:t>=</m:t>
                    </m:r>
                    <m:d>
                      <m:dPr>
                        <m:ctrlPr>
                          <a:rPr lang="en-US" i="1"/>
                        </m:ctrlPr>
                      </m:dPr>
                      <m:e>
                        <m:r>
                          <a:rPr lang="kk-KZ" i="1"/>
                          <m:t>5, 3</m:t>
                        </m:r>
                      </m:e>
                    </m:d>
                  </m:oMath>
                </a14:m>
                <a:r>
                  <a:rPr lang="kk-KZ" dirty="0"/>
                  <a:t> вектор-бейнелері берілсін. Екі класс бойынша осы бейнелердің </a:t>
                </a:r>
                <a:r>
                  <a:rPr lang="kk-KZ" dirty="0" err="1"/>
                  <a:t>кластеризациясын</a:t>
                </a:r>
                <a:r>
                  <a:rPr lang="kk-KZ" dirty="0"/>
                  <a:t> табу керек.</a:t>
                </a:r>
                <a:endParaRPr lang="en-US" dirty="0"/>
              </a:p>
              <a:p>
                <a:endParaRPr lang="en-US" dirty="0"/>
              </a:p>
            </p:txBody>
          </p:sp>
        </mc:Choice>
        <mc:Fallback>
          <p:sp>
            <p:nvSpPr>
              <p:cNvPr id="4" name="Content Placeholder 3"/>
              <p:cNvSpPr>
                <a:spLocks noGrp="1" noRot="1" noChangeAspect="1" noMove="1" noResize="1" noEditPoints="1" noAdjustHandles="1" noChangeArrowheads="1" noChangeShapeType="1" noTextEdit="1"/>
              </p:cNvSpPr>
              <p:nvPr>
                <p:ph sz="half" idx="2"/>
              </p:nvPr>
            </p:nvSpPr>
            <p:spPr>
              <a:xfrm>
                <a:off x="4150196" y="2852936"/>
                <a:ext cx="4416552" cy="3352801"/>
              </a:xfrm>
              <a:blipFill>
                <a:blip r:embed="rId2"/>
                <a:stretch>
                  <a:fillRect l="-1719" t="-2264" r="-1719"/>
                </a:stretch>
              </a:blipFill>
            </p:spPr>
            <p:txBody>
              <a:bodyPr/>
              <a:lstStyle/>
              <a:p>
                <a:r>
                  <a:rPr lang="en-US">
                    <a:noFill/>
                  </a:rPr>
                  <a:t> </a:t>
                </a:r>
              </a:p>
            </p:txBody>
          </p:sp>
        </mc:Fallback>
      </mc:AlternateContent>
    </p:spTree>
    <p:extLst>
      <p:ext uri="{BB962C8B-B14F-4D97-AF65-F5344CB8AC3E}">
        <p14:creationId xmlns:p14="http://schemas.microsoft.com/office/powerpoint/2010/main" val="4135151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ans" dirty="0"/>
              <a:t>4.2</a:t>
            </a:r>
            <a:r>
              <a:rPr lang="zh-Hans" altLang="en-US" dirty="0"/>
              <a:t> </a:t>
            </a:r>
            <a:r>
              <a:rPr lang="kk-KZ" b="1" i="1" dirty="0"/>
              <a:t>3.1. –есеп</a:t>
            </a:r>
            <a:r>
              <a:rPr lang="zh-Hans" altLang="en-US" b="1" i="1" dirty="0"/>
              <a:t> </a:t>
            </a:r>
            <a:r>
              <a:rPr lang="en-US" altLang="zh-Hans" b="1" i="1" dirty="0"/>
              <a:t>step</a:t>
            </a:r>
            <a:r>
              <a:rPr lang="zh-Hans" altLang="en-US" b="1" i="1" dirty="0"/>
              <a:t> </a:t>
            </a:r>
            <a:r>
              <a:rPr lang="en-US" altLang="zh-Hans" b="1" i="1" dirty="0"/>
              <a:t>1:</a:t>
            </a:r>
            <a:r>
              <a:rPr lang="zh-Hans" altLang="en-US" b="1" i="1" dirty="0"/>
              <a:t> </a:t>
            </a:r>
            <a:r>
              <a:rPr lang="zh-Hans" altLang="en-US" dirty="0"/>
              <a:t> </a:t>
            </a:r>
            <a:endParaRPr lang="en-US" dirty="0"/>
          </a:p>
        </p:txBody>
      </p:sp>
      <p:sp>
        <p:nvSpPr>
          <p:cNvPr id="3" name="Rectangle 2">
            <a:extLst>
              <a:ext uri="{FF2B5EF4-FFF2-40B4-BE49-F238E27FC236}">
                <a16:creationId xmlns:a16="http://schemas.microsoft.com/office/drawing/2014/main" id="{675A8948-2EF5-E246-814B-705366F8BC86}"/>
              </a:ext>
            </a:extLst>
          </p:cNvPr>
          <p:cNvSpPr/>
          <p:nvPr/>
        </p:nvSpPr>
        <p:spPr>
          <a:xfrm>
            <a:off x="1522414" y="1844824"/>
            <a:ext cx="6092825" cy="1477328"/>
          </a:xfrm>
          <a:prstGeom prst="rect">
            <a:avLst/>
          </a:prstGeom>
        </p:spPr>
        <p:txBody>
          <a:bodyPr>
            <a:spAutoFit/>
          </a:bodyPr>
          <a:lstStyle/>
          <a:p>
            <a:pPr marL="342900" indent="-342900">
              <a:buAutoNum type="arabicParenBoth"/>
            </a:pPr>
            <a:r>
              <a:rPr lang="en-US" altLang="zh-Hans" dirty="0"/>
              <a:t>For</a:t>
            </a:r>
            <a:r>
              <a:rPr lang="zh-Hans" altLang="en-US" dirty="0"/>
              <a:t> </a:t>
            </a:r>
            <a:r>
              <a:rPr lang="en-US" altLang="zh-Hans" dirty="0"/>
              <a:t>g</a:t>
            </a:r>
            <a:r>
              <a:rPr lang="en-US" dirty="0"/>
              <a:t>iven</a:t>
            </a:r>
            <a:r>
              <a:rPr lang="zh-Hans" altLang="en-US" dirty="0"/>
              <a:t> </a:t>
            </a:r>
            <a:r>
              <a:rPr lang="el-GR" dirty="0"/>
              <a:t>θ</a:t>
            </a:r>
            <a:r>
              <a:rPr lang="en-US" dirty="0"/>
              <a:t> , 0&lt;</a:t>
            </a:r>
            <a:r>
              <a:rPr lang="el-GR" dirty="0"/>
              <a:t> θ </a:t>
            </a:r>
            <a:r>
              <a:rPr lang="en-US" dirty="0"/>
              <a:t>&lt;1, and take any sample as the first cluster center, such as taking z1=x1.</a:t>
            </a:r>
          </a:p>
          <a:p>
            <a:pPr marL="342900" indent="-342900">
              <a:buAutoNum type="arabicParenBoth"/>
            </a:pPr>
            <a:endParaRPr lang="en-US" dirty="0"/>
          </a:p>
          <a:p>
            <a:r>
              <a:rPr lang="en-US" altLang="zh-Hans" dirty="0"/>
              <a:t>Take</a:t>
            </a:r>
            <a:r>
              <a:rPr lang="zh-Hans" altLang="en-US" dirty="0"/>
              <a:t> </a:t>
            </a:r>
            <a:r>
              <a:rPr lang="el-GR" dirty="0"/>
              <a:t>θ</a:t>
            </a:r>
            <a:r>
              <a:rPr lang="zh-Hans" altLang="en-US" dirty="0"/>
              <a:t> </a:t>
            </a:r>
            <a:r>
              <a:rPr lang="en-US" altLang="zh-Hans" dirty="0"/>
              <a:t>=0.5</a:t>
            </a:r>
          </a:p>
          <a:p>
            <a:r>
              <a:rPr lang="en-US" altLang="zh-Hans" dirty="0"/>
              <a:t>Z1=X1=(1,1)</a:t>
            </a:r>
          </a:p>
        </p:txBody>
      </p:sp>
    </p:spTree>
    <p:extLst>
      <p:ext uri="{BB962C8B-B14F-4D97-AF65-F5344CB8AC3E}">
        <p14:creationId xmlns:p14="http://schemas.microsoft.com/office/powerpoint/2010/main" val="2215894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3ED9B15-A73E-B943-8ACA-10B076E3D246}"/>
              </a:ext>
            </a:extLst>
          </p:cNvPr>
          <p:cNvSpPr txBox="1">
            <a:spLocks/>
          </p:cNvSpPr>
          <p:nvPr/>
        </p:nvSpPr>
        <p:spPr>
          <a:xfrm>
            <a:off x="1674814" y="427038"/>
            <a:ext cx="9143998" cy="10207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altLang="zh-Hans" dirty="0"/>
              <a:t>4.2</a:t>
            </a:r>
            <a:r>
              <a:rPr lang="zh-Hans" altLang="en-US" dirty="0"/>
              <a:t> </a:t>
            </a:r>
            <a:r>
              <a:rPr lang="kk-KZ" b="1" i="1" dirty="0"/>
              <a:t>3.1. –есеп</a:t>
            </a:r>
            <a:r>
              <a:rPr lang="zh-Hans" altLang="en-US" b="1" i="1" dirty="0"/>
              <a:t> </a:t>
            </a:r>
            <a:r>
              <a:rPr lang="en-US" altLang="zh-Hans" b="1" i="1" dirty="0"/>
              <a:t>step</a:t>
            </a:r>
            <a:r>
              <a:rPr lang="zh-Hans" altLang="en-US" b="1" i="1" dirty="0"/>
              <a:t> </a:t>
            </a:r>
            <a:r>
              <a:rPr lang="en-US" altLang="zh-Hans" b="1" i="1" dirty="0"/>
              <a:t>2:</a:t>
            </a:r>
            <a:r>
              <a:rPr lang="zh-Hans" altLang="en-US" b="1" i="1" dirty="0"/>
              <a:t> </a:t>
            </a:r>
            <a:r>
              <a:rPr lang="zh-Hans" altLang="en-US" dirty="0"/>
              <a:t> </a:t>
            </a:r>
            <a:endParaRPr lang="en-US" dirty="0"/>
          </a:p>
        </p:txBody>
      </p:sp>
      <p:sp>
        <p:nvSpPr>
          <p:cNvPr id="4" name="Rectangle 3">
            <a:extLst>
              <a:ext uri="{FF2B5EF4-FFF2-40B4-BE49-F238E27FC236}">
                <a16:creationId xmlns:a16="http://schemas.microsoft.com/office/drawing/2014/main" id="{D51C08E8-4417-4C42-B545-FB67A43C7E86}"/>
              </a:ext>
            </a:extLst>
          </p:cNvPr>
          <p:cNvSpPr/>
          <p:nvPr/>
        </p:nvSpPr>
        <p:spPr>
          <a:xfrm>
            <a:off x="1674814" y="1700808"/>
            <a:ext cx="6092825" cy="1200329"/>
          </a:xfrm>
          <a:prstGeom prst="rect">
            <a:avLst/>
          </a:prstGeom>
        </p:spPr>
        <p:txBody>
          <a:bodyPr>
            <a:spAutoFit/>
          </a:bodyPr>
          <a:lstStyle/>
          <a:p>
            <a:r>
              <a:rPr lang="en-US" altLang="zh-Hans" dirty="0"/>
              <a:t>(2) Finding new collection centers:</a:t>
            </a:r>
          </a:p>
          <a:p>
            <a:r>
              <a:rPr lang="en-US" altLang="zh-Hans" dirty="0"/>
              <a:t>2.1</a:t>
            </a:r>
            <a:r>
              <a:rPr lang="zh-Hans" altLang="en-US" dirty="0"/>
              <a:t> </a:t>
            </a:r>
            <a:r>
              <a:rPr lang="en-US" altLang="zh-Hans" dirty="0"/>
              <a:t>Calculate the distance of all samples to Z1</a:t>
            </a:r>
            <a:r>
              <a:rPr lang="zh-Hans" altLang="en-US" dirty="0"/>
              <a:t> </a:t>
            </a:r>
            <a:r>
              <a:rPr lang="en-US" altLang="zh-Hans" dirty="0"/>
              <a:t>which</a:t>
            </a:r>
            <a:r>
              <a:rPr lang="zh-Hans" altLang="en-US" dirty="0"/>
              <a:t> </a:t>
            </a:r>
            <a:r>
              <a:rPr lang="en-US" altLang="zh-Hans" dirty="0"/>
              <a:t>is</a:t>
            </a:r>
            <a:r>
              <a:rPr lang="zh-Hans" altLang="en-US" dirty="0"/>
              <a:t> </a:t>
            </a:r>
            <a:r>
              <a:rPr lang="en-US" altLang="zh-Hans" dirty="0"/>
              <a:t>Di1;</a:t>
            </a:r>
          </a:p>
          <a:p>
            <a:r>
              <a:rPr lang="en-US" altLang="zh-Hans" dirty="0"/>
              <a:t>2.2</a:t>
            </a:r>
            <a:r>
              <a:rPr lang="zh-Hans" altLang="en-US" dirty="0"/>
              <a:t> </a:t>
            </a:r>
            <a:r>
              <a:rPr lang="en-US" altLang="zh-Hans" dirty="0"/>
              <a:t>If Dk1=max[Di1], then </a:t>
            </a:r>
            <a:r>
              <a:rPr lang="en-US" altLang="zh-Hans" dirty="0" err="1"/>
              <a:t>Xk</a:t>
            </a:r>
            <a:r>
              <a:rPr lang="en-US" altLang="zh-Hans" dirty="0"/>
              <a:t> is taken as the second cluster center Z2;</a:t>
            </a:r>
          </a:p>
        </p:txBody>
      </p:sp>
      <p:graphicFrame>
        <p:nvGraphicFramePr>
          <p:cNvPr id="5" name="Table 4">
            <a:extLst>
              <a:ext uri="{FF2B5EF4-FFF2-40B4-BE49-F238E27FC236}">
                <a16:creationId xmlns:a16="http://schemas.microsoft.com/office/drawing/2014/main" id="{0293E4F9-93A6-1348-A760-6A2DE413D85D}"/>
              </a:ext>
            </a:extLst>
          </p:cNvPr>
          <p:cNvGraphicFramePr>
            <a:graphicFrameLocks noGrp="1"/>
          </p:cNvGraphicFramePr>
          <p:nvPr>
            <p:extLst>
              <p:ext uri="{D42A27DB-BD31-4B8C-83A1-F6EECF244321}">
                <p14:modId xmlns:p14="http://schemas.microsoft.com/office/powerpoint/2010/main" val="4290118124"/>
              </p:ext>
            </p:extLst>
          </p:nvPr>
        </p:nvGraphicFramePr>
        <p:xfrm>
          <a:off x="1674814" y="3724031"/>
          <a:ext cx="10396260" cy="1656080"/>
        </p:xfrm>
        <a:graphic>
          <a:graphicData uri="http://schemas.openxmlformats.org/drawingml/2006/table">
            <a:tbl>
              <a:tblPr firstRow="1" bandRow="1">
                <a:tableStyleId>{8EC20E35-A176-4012-BC5E-935CFFF8708E}</a:tableStyleId>
              </a:tblPr>
              <a:tblGrid>
                <a:gridCol w="1155140">
                  <a:extLst>
                    <a:ext uri="{9D8B030D-6E8A-4147-A177-3AD203B41FA5}">
                      <a16:colId xmlns:a16="http://schemas.microsoft.com/office/drawing/2014/main" val="1111366649"/>
                    </a:ext>
                  </a:extLst>
                </a:gridCol>
                <a:gridCol w="1155140">
                  <a:extLst>
                    <a:ext uri="{9D8B030D-6E8A-4147-A177-3AD203B41FA5}">
                      <a16:colId xmlns:a16="http://schemas.microsoft.com/office/drawing/2014/main" val="3846017407"/>
                    </a:ext>
                  </a:extLst>
                </a:gridCol>
                <a:gridCol w="1155140">
                  <a:extLst>
                    <a:ext uri="{9D8B030D-6E8A-4147-A177-3AD203B41FA5}">
                      <a16:colId xmlns:a16="http://schemas.microsoft.com/office/drawing/2014/main" val="3023611519"/>
                    </a:ext>
                  </a:extLst>
                </a:gridCol>
                <a:gridCol w="1155140">
                  <a:extLst>
                    <a:ext uri="{9D8B030D-6E8A-4147-A177-3AD203B41FA5}">
                      <a16:colId xmlns:a16="http://schemas.microsoft.com/office/drawing/2014/main" val="2834031559"/>
                    </a:ext>
                  </a:extLst>
                </a:gridCol>
                <a:gridCol w="1155140">
                  <a:extLst>
                    <a:ext uri="{9D8B030D-6E8A-4147-A177-3AD203B41FA5}">
                      <a16:colId xmlns:a16="http://schemas.microsoft.com/office/drawing/2014/main" val="1563920093"/>
                    </a:ext>
                  </a:extLst>
                </a:gridCol>
                <a:gridCol w="1155140">
                  <a:extLst>
                    <a:ext uri="{9D8B030D-6E8A-4147-A177-3AD203B41FA5}">
                      <a16:colId xmlns:a16="http://schemas.microsoft.com/office/drawing/2014/main" val="1163866103"/>
                    </a:ext>
                  </a:extLst>
                </a:gridCol>
                <a:gridCol w="1155140">
                  <a:extLst>
                    <a:ext uri="{9D8B030D-6E8A-4147-A177-3AD203B41FA5}">
                      <a16:colId xmlns:a16="http://schemas.microsoft.com/office/drawing/2014/main" val="1531768518"/>
                    </a:ext>
                  </a:extLst>
                </a:gridCol>
                <a:gridCol w="1155140">
                  <a:extLst>
                    <a:ext uri="{9D8B030D-6E8A-4147-A177-3AD203B41FA5}">
                      <a16:colId xmlns:a16="http://schemas.microsoft.com/office/drawing/2014/main" val="3469868922"/>
                    </a:ext>
                  </a:extLst>
                </a:gridCol>
                <a:gridCol w="1155140">
                  <a:extLst>
                    <a:ext uri="{9D8B030D-6E8A-4147-A177-3AD203B41FA5}">
                      <a16:colId xmlns:a16="http://schemas.microsoft.com/office/drawing/2014/main" val="2368642049"/>
                    </a:ext>
                  </a:extLst>
                </a:gridCol>
              </a:tblGrid>
              <a:tr h="370840">
                <a:tc>
                  <a:txBody>
                    <a:bodyPr/>
                    <a:lstStyle/>
                    <a:p>
                      <a:r>
                        <a:rPr lang="en-US" altLang="zh-Hans" dirty="0"/>
                        <a:t>sample</a:t>
                      </a:r>
                      <a:endParaRPr lang="en-US" dirty="0"/>
                    </a:p>
                  </a:txBody>
                  <a:tcPr/>
                </a:tc>
                <a:tc>
                  <a:txBody>
                    <a:bodyPr/>
                    <a:lstStyle/>
                    <a:p>
                      <a:r>
                        <a:rPr lang="en-US" altLang="zh-Hans" dirty="0"/>
                        <a:t>x1</a:t>
                      </a:r>
                      <a:endParaRPr lang="en-US" dirty="0"/>
                    </a:p>
                  </a:txBody>
                  <a:tcPr/>
                </a:tc>
                <a:tc>
                  <a:txBody>
                    <a:bodyPr/>
                    <a:lstStyle/>
                    <a:p>
                      <a:r>
                        <a:rPr lang="en-US" altLang="zh-Hans" dirty="0"/>
                        <a:t>x2</a:t>
                      </a:r>
                      <a:endParaRPr lang="en-US" dirty="0"/>
                    </a:p>
                  </a:txBody>
                  <a:tcPr/>
                </a:tc>
                <a:tc>
                  <a:txBody>
                    <a:bodyPr/>
                    <a:lstStyle/>
                    <a:p>
                      <a:r>
                        <a:rPr lang="en-US" altLang="zh-Hans" dirty="0"/>
                        <a:t>x3</a:t>
                      </a:r>
                      <a:endParaRPr lang="en-US" dirty="0"/>
                    </a:p>
                  </a:txBody>
                  <a:tcPr/>
                </a:tc>
                <a:tc>
                  <a:txBody>
                    <a:bodyPr/>
                    <a:lstStyle/>
                    <a:p>
                      <a:r>
                        <a:rPr lang="en-US" altLang="zh-Hans" dirty="0"/>
                        <a:t>x4</a:t>
                      </a:r>
                      <a:endParaRPr lang="en-US" dirty="0"/>
                    </a:p>
                  </a:txBody>
                  <a:tcPr/>
                </a:tc>
                <a:tc>
                  <a:txBody>
                    <a:bodyPr/>
                    <a:lstStyle/>
                    <a:p>
                      <a:r>
                        <a:rPr lang="en-US" altLang="zh-Hans" dirty="0"/>
                        <a:t>x5</a:t>
                      </a:r>
                      <a:endParaRPr lang="en-US" dirty="0"/>
                    </a:p>
                  </a:txBody>
                  <a:tcPr/>
                </a:tc>
                <a:tc>
                  <a:txBody>
                    <a:bodyPr/>
                    <a:lstStyle/>
                    <a:p>
                      <a:r>
                        <a:rPr lang="en-US" altLang="zh-Hans" dirty="0"/>
                        <a:t>x6</a:t>
                      </a:r>
                      <a:endParaRPr lang="en-US" dirty="0"/>
                    </a:p>
                  </a:txBody>
                  <a:tcPr/>
                </a:tc>
                <a:tc>
                  <a:txBody>
                    <a:bodyPr/>
                    <a:lstStyle/>
                    <a:p>
                      <a:r>
                        <a:rPr lang="en-US" altLang="zh-Hans" dirty="0"/>
                        <a:t>Z1</a:t>
                      </a:r>
                      <a:endParaRPr lang="en-US" dirty="0"/>
                    </a:p>
                  </a:txBody>
                  <a:tcPr/>
                </a:tc>
                <a:tc>
                  <a:txBody>
                    <a:bodyPr/>
                    <a:lstStyle/>
                    <a:p>
                      <a:r>
                        <a:rPr lang="en-US" altLang="zh-Hans" dirty="0"/>
                        <a:t>Z2</a:t>
                      </a:r>
                      <a:endParaRPr lang="en-US" dirty="0"/>
                    </a:p>
                  </a:txBody>
                  <a:tcPr/>
                </a:tc>
                <a:extLst>
                  <a:ext uri="{0D108BD9-81ED-4DB2-BD59-A6C34878D82A}">
                    <a16:rowId xmlns:a16="http://schemas.microsoft.com/office/drawing/2014/main" val="235484067"/>
                  </a:ext>
                </a:extLst>
              </a:tr>
              <a:tr h="370840">
                <a:tc>
                  <a:txBody>
                    <a:bodyPr/>
                    <a:lstStyle/>
                    <a:p>
                      <a:r>
                        <a:rPr lang="en-US" altLang="zh-Hans" dirty="0"/>
                        <a:t>X</a:t>
                      </a:r>
                      <a:endParaRPr lang="en-US" dirty="0"/>
                    </a:p>
                  </a:txBody>
                  <a:tcPr/>
                </a:tc>
                <a:tc>
                  <a:txBody>
                    <a:bodyPr/>
                    <a:lstStyle/>
                    <a:p>
                      <a:r>
                        <a:rPr lang="en-US" altLang="zh-Hans" dirty="0"/>
                        <a:t>(1,1)</a:t>
                      </a:r>
                      <a:endParaRPr lang="en-US" dirty="0"/>
                    </a:p>
                  </a:txBody>
                  <a:tcPr/>
                </a:tc>
                <a:tc>
                  <a:txBody>
                    <a:bodyPr/>
                    <a:lstStyle/>
                    <a:p>
                      <a:r>
                        <a:rPr lang="en-US" altLang="zh-Hans" dirty="0"/>
                        <a:t>(0,0)</a:t>
                      </a:r>
                      <a:endParaRPr lang="en-US" dirty="0"/>
                    </a:p>
                  </a:txBody>
                  <a:tcPr/>
                </a:tc>
                <a:tc>
                  <a:txBody>
                    <a:bodyPr/>
                    <a:lstStyle/>
                    <a:p>
                      <a:r>
                        <a:rPr lang="en-US" altLang="zh-Hans" dirty="0"/>
                        <a:t>(2,0)</a:t>
                      </a:r>
                      <a:endParaRPr lang="en-US" dirty="0"/>
                    </a:p>
                  </a:txBody>
                  <a:tcPr/>
                </a:tc>
                <a:tc>
                  <a:txBody>
                    <a:bodyPr/>
                    <a:lstStyle/>
                    <a:p>
                      <a:r>
                        <a:rPr lang="en-US" altLang="zh-Hans" dirty="0"/>
                        <a:t>(4,4)</a:t>
                      </a:r>
                      <a:endParaRPr lang="en-US" dirty="0"/>
                    </a:p>
                  </a:txBody>
                  <a:tcPr/>
                </a:tc>
                <a:tc>
                  <a:txBody>
                    <a:bodyPr/>
                    <a:lstStyle/>
                    <a:p>
                      <a:r>
                        <a:rPr lang="en-US" altLang="zh-Hans" dirty="0"/>
                        <a:t>(5,5)</a:t>
                      </a:r>
                      <a:endParaRPr lang="en-US" dirty="0"/>
                    </a:p>
                  </a:txBody>
                  <a:tcPr/>
                </a:tc>
                <a:tc>
                  <a:txBody>
                    <a:bodyPr/>
                    <a:lstStyle/>
                    <a:p>
                      <a:r>
                        <a:rPr lang="en-US" altLang="zh-Hans" dirty="0"/>
                        <a:t>(5,3)</a:t>
                      </a:r>
                      <a:endParaRPr lang="en-US" dirty="0"/>
                    </a:p>
                  </a:txBody>
                  <a:tcPr/>
                </a:tc>
                <a:tc>
                  <a:txBody>
                    <a:bodyPr/>
                    <a:lstStyle/>
                    <a:p>
                      <a:r>
                        <a:rPr lang="en-US" altLang="zh-Hans" dirty="0"/>
                        <a:t>(1,1)</a:t>
                      </a:r>
                      <a:endParaRPr lang="en-US" dirty="0"/>
                    </a:p>
                  </a:txBody>
                  <a:tcPr/>
                </a:tc>
                <a:tc>
                  <a:txBody>
                    <a:bodyPr/>
                    <a:lstStyle/>
                    <a:p>
                      <a:endParaRPr lang="en-US" dirty="0"/>
                    </a:p>
                  </a:txBody>
                  <a:tcPr/>
                </a:tc>
                <a:extLst>
                  <a:ext uri="{0D108BD9-81ED-4DB2-BD59-A6C34878D82A}">
                    <a16:rowId xmlns:a16="http://schemas.microsoft.com/office/drawing/2014/main" val="1846208770"/>
                  </a:ext>
                </a:extLst>
              </a:tr>
              <a:tr h="455832">
                <a:tc>
                  <a:txBody>
                    <a:bodyPr/>
                    <a:lstStyle/>
                    <a:p>
                      <a:r>
                        <a:rPr lang="en-US" altLang="zh-Hans" dirty="0"/>
                        <a:t>Distance</a:t>
                      </a:r>
                      <a:r>
                        <a:rPr lang="zh-Hans" altLang="en-US" dirty="0"/>
                        <a:t> </a:t>
                      </a:r>
                      <a:r>
                        <a:rPr lang="en-US" altLang="zh-Hans" dirty="0"/>
                        <a:t>of</a:t>
                      </a:r>
                      <a:r>
                        <a:rPr lang="zh-Hans" altLang="en-US" dirty="0"/>
                        <a:t>      </a:t>
                      </a:r>
                      <a:r>
                        <a:rPr lang="en-US" altLang="zh-Hans" dirty="0"/>
                        <a:t>to</a:t>
                      </a:r>
                      <a:r>
                        <a:rPr lang="zh-Hans" altLang="en-US" dirty="0"/>
                        <a:t>      </a:t>
                      </a:r>
                      <a:endParaRPr lang="en-US" altLang="zh-Hans" dirty="0"/>
                    </a:p>
                    <a:p>
                      <a:r>
                        <a:rPr lang="zh-Hans" altLang="en-US" dirty="0"/>
                        <a:t> </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altLang="zh-Hans" dirty="0"/>
                        <a:t>=X5</a:t>
                      </a:r>
                    </a:p>
                    <a:p>
                      <a:r>
                        <a:rPr lang="en-US" altLang="zh-Hans" dirty="0"/>
                        <a:t>(5,5)</a:t>
                      </a:r>
                      <a:endParaRPr lang="en-US" dirty="0"/>
                    </a:p>
                  </a:txBody>
                  <a:tcPr/>
                </a:tc>
                <a:extLst>
                  <a:ext uri="{0D108BD9-81ED-4DB2-BD59-A6C34878D82A}">
                    <a16:rowId xmlns:a16="http://schemas.microsoft.com/office/drawing/2014/main" val="2426899047"/>
                  </a:ext>
                </a:extLst>
              </a:tr>
            </a:tbl>
          </a:graphicData>
        </a:graphic>
      </p:graphicFrame>
      <p:pic>
        <p:nvPicPr>
          <p:cNvPr id="6" name="Picture 5">
            <a:extLst>
              <a:ext uri="{FF2B5EF4-FFF2-40B4-BE49-F238E27FC236}">
                <a16:creationId xmlns:a16="http://schemas.microsoft.com/office/drawing/2014/main" id="{DBB5A1CC-F787-ED47-917B-327BB3750814}"/>
              </a:ext>
            </a:extLst>
          </p:cNvPr>
          <p:cNvPicPr>
            <a:picLocks noChangeAspect="1"/>
          </p:cNvPicPr>
          <p:nvPr/>
        </p:nvPicPr>
        <p:blipFill>
          <a:blip r:embed="rId2"/>
          <a:stretch>
            <a:fillRect/>
          </a:stretch>
        </p:blipFill>
        <p:spPr>
          <a:xfrm>
            <a:off x="1989956" y="4797152"/>
            <a:ext cx="288032" cy="268830"/>
          </a:xfrm>
          <a:prstGeom prst="rect">
            <a:avLst/>
          </a:prstGeom>
        </p:spPr>
      </p:pic>
      <p:pic>
        <p:nvPicPr>
          <p:cNvPr id="7" name="Picture 6">
            <a:extLst>
              <a:ext uri="{FF2B5EF4-FFF2-40B4-BE49-F238E27FC236}">
                <a16:creationId xmlns:a16="http://schemas.microsoft.com/office/drawing/2014/main" id="{9BBD6D3F-CEB0-F94F-9A08-4ECC2ED70F1E}"/>
              </a:ext>
            </a:extLst>
          </p:cNvPr>
          <p:cNvPicPr>
            <a:picLocks noChangeAspect="1"/>
          </p:cNvPicPr>
          <p:nvPr/>
        </p:nvPicPr>
        <p:blipFill>
          <a:blip r:embed="rId3"/>
          <a:stretch>
            <a:fillRect/>
          </a:stretch>
        </p:blipFill>
        <p:spPr>
          <a:xfrm>
            <a:off x="2403627" y="4797152"/>
            <a:ext cx="307406" cy="286912"/>
          </a:xfrm>
          <a:prstGeom prst="rect">
            <a:avLst/>
          </a:prstGeom>
        </p:spPr>
      </p:pic>
      <p:pic>
        <p:nvPicPr>
          <p:cNvPr id="8" name="Picture 7">
            <a:extLst>
              <a:ext uri="{FF2B5EF4-FFF2-40B4-BE49-F238E27FC236}">
                <a16:creationId xmlns:a16="http://schemas.microsoft.com/office/drawing/2014/main" id="{87644F24-4AE5-7549-BC48-E3D4255D6FCA}"/>
              </a:ext>
            </a:extLst>
          </p:cNvPr>
          <p:cNvPicPr>
            <a:picLocks noChangeAspect="1"/>
          </p:cNvPicPr>
          <p:nvPr/>
        </p:nvPicPr>
        <p:blipFill>
          <a:blip r:embed="rId4"/>
          <a:stretch>
            <a:fillRect/>
          </a:stretch>
        </p:blipFill>
        <p:spPr>
          <a:xfrm>
            <a:off x="1729617" y="5082955"/>
            <a:ext cx="345109" cy="268418"/>
          </a:xfrm>
          <a:prstGeom prst="rect">
            <a:avLst/>
          </a:prstGeom>
        </p:spPr>
      </p:pic>
      <p:pic>
        <p:nvPicPr>
          <p:cNvPr id="9" name="Picture 8">
            <a:extLst>
              <a:ext uri="{FF2B5EF4-FFF2-40B4-BE49-F238E27FC236}">
                <a16:creationId xmlns:a16="http://schemas.microsoft.com/office/drawing/2014/main" id="{B6C73A57-6977-BC48-8485-1651A0D292C4}"/>
              </a:ext>
            </a:extLst>
          </p:cNvPr>
          <p:cNvPicPr>
            <a:picLocks noChangeAspect="1"/>
          </p:cNvPicPr>
          <p:nvPr/>
        </p:nvPicPr>
        <p:blipFill>
          <a:blip r:embed="rId5"/>
          <a:stretch>
            <a:fillRect/>
          </a:stretch>
        </p:blipFill>
        <p:spPr>
          <a:xfrm>
            <a:off x="4150196" y="4797152"/>
            <a:ext cx="317500" cy="177800"/>
          </a:xfrm>
          <a:prstGeom prst="rect">
            <a:avLst/>
          </a:prstGeom>
        </p:spPr>
      </p:pic>
      <p:pic>
        <p:nvPicPr>
          <p:cNvPr id="10" name="Picture 9">
            <a:extLst>
              <a:ext uri="{FF2B5EF4-FFF2-40B4-BE49-F238E27FC236}">
                <a16:creationId xmlns:a16="http://schemas.microsoft.com/office/drawing/2014/main" id="{56A35034-A20B-2E4A-9016-E1ACEA1BF633}"/>
              </a:ext>
            </a:extLst>
          </p:cNvPr>
          <p:cNvPicPr>
            <a:picLocks noChangeAspect="1"/>
          </p:cNvPicPr>
          <p:nvPr/>
        </p:nvPicPr>
        <p:blipFill>
          <a:blip r:embed="rId6"/>
          <a:stretch>
            <a:fillRect/>
          </a:stretch>
        </p:blipFill>
        <p:spPr>
          <a:xfrm>
            <a:off x="5302324" y="4792571"/>
            <a:ext cx="317500" cy="177800"/>
          </a:xfrm>
          <a:prstGeom prst="rect">
            <a:avLst/>
          </a:prstGeom>
        </p:spPr>
      </p:pic>
      <p:pic>
        <p:nvPicPr>
          <p:cNvPr id="11" name="Picture 10">
            <a:extLst>
              <a:ext uri="{FF2B5EF4-FFF2-40B4-BE49-F238E27FC236}">
                <a16:creationId xmlns:a16="http://schemas.microsoft.com/office/drawing/2014/main" id="{66B90944-E26D-694C-9D2D-EE2344082CC9}"/>
              </a:ext>
            </a:extLst>
          </p:cNvPr>
          <p:cNvPicPr>
            <a:picLocks noChangeAspect="1"/>
          </p:cNvPicPr>
          <p:nvPr/>
        </p:nvPicPr>
        <p:blipFill>
          <a:blip r:embed="rId7"/>
          <a:stretch>
            <a:fillRect/>
          </a:stretch>
        </p:blipFill>
        <p:spPr>
          <a:xfrm>
            <a:off x="6315872" y="4792571"/>
            <a:ext cx="393700" cy="177800"/>
          </a:xfrm>
          <a:prstGeom prst="rect">
            <a:avLst/>
          </a:prstGeom>
        </p:spPr>
      </p:pic>
      <p:pic>
        <p:nvPicPr>
          <p:cNvPr id="12" name="Picture 11">
            <a:extLst>
              <a:ext uri="{FF2B5EF4-FFF2-40B4-BE49-F238E27FC236}">
                <a16:creationId xmlns:a16="http://schemas.microsoft.com/office/drawing/2014/main" id="{21824C92-1E59-1549-A5D5-BC1D17A9EADD}"/>
              </a:ext>
            </a:extLst>
          </p:cNvPr>
          <p:cNvPicPr>
            <a:picLocks noChangeAspect="1"/>
          </p:cNvPicPr>
          <p:nvPr/>
        </p:nvPicPr>
        <p:blipFill>
          <a:blip r:embed="rId8"/>
          <a:stretch>
            <a:fillRect/>
          </a:stretch>
        </p:blipFill>
        <p:spPr>
          <a:xfrm>
            <a:off x="7440319" y="4793305"/>
            <a:ext cx="381000" cy="177800"/>
          </a:xfrm>
          <a:prstGeom prst="rect">
            <a:avLst/>
          </a:prstGeom>
        </p:spPr>
      </p:pic>
      <p:pic>
        <p:nvPicPr>
          <p:cNvPr id="14" name="Picture 13">
            <a:extLst>
              <a:ext uri="{FF2B5EF4-FFF2-40B4-BE49-F238E27FC236}">
                <a16:creationId xmlns:a16="http://schemas.microsoft.com/office/drawing/2014/main" id="{C971AF17-4292-C44D-BEF5-7CC4D6FF592F}"/>
              </a:ext>
            </a:extLst>
          </p:cNvPr>
          <p:cNvPicPr>
            <a:picLocks noChangeAspect="1"/>
          </p:cNvPicPr>
          <p:nvPr/>
        </p:nvPicPr>
        <p:blipFill>
          <a:blip r:embed="rId9"/>
          <a:stretch>
            <a:fillRect/>
          </a:stretch>
        </p:blipFill>
        <p:spPr>
          <a:xfrm>
            <a:off x="8664344" y="4792571"/>
            <a:ext cx="393700" cy="177800"/>
          </a:xfrm>
          <a:prstGeom prst="rect">
            <a:avLst/>
          </a:prstGeom>
        </p:spPr>
      </p:pic>
      <p:pic>
        <p:nvPicPr>
          <p:cNvPr id="15" name="Picture 14">
            <a:extLst>
              <a:ext uri="{FF2B5EF4-FFF2-40B4-BE49-F238E27FC236}">
                <a16:creationId xmlns:a16="http://schemas.microsoft.com/office/drawing/2014/main" id="{552400CC-2F75-E54A-8B1D-B3B6D4DC6047}"/>
              </a:ext>
            </a:extLst>
          </p:cNvPr>
          <p:cNvPicPr>
            <a:picLocks noChangeAspect="1"/>
          </p:cNvPicPr>
          <p:nvPr/>
        </p:nvPicPr>
        <p:blipFill>
          <a:blip r:embed="rId10"/>
          <a:stretch>
            <a:fillRect/>
          </a:stretch>
        </p:blipFill>
        <p:spPr>
          <a:xfrm>
            <a:off x="2962263" y="4792571"/>
            <a:ext cx="317500" cy="177800"/>
          </a:xfrm>
          <a:prstGeom prst="rect">
            <a:avLst/>
          </a:prstGeom>
        </p:spPr>
      </p:pic>
      <p:pic>
        <p:nvPicPr>
          <p:cNvPr id="17" name="Picture 16">
            <a:extLst>
              <a:ext uri="{FF2B5EF4-FFF2-40B4-BE49-F238E27FC236}">
                <a16:creationId xmlns:a16="http://schemas.microsoft.com/office/drawing/2014/main" id="{9DF70F68-0C59-BB46-85AA-18B3ECD86320}"/>
              </a:ext>
            </a:extLst>
          </p:cNvPr>
          <p:cNvPicPr>
            <a:picLocks noChangeAspect="1"/>
          </p:cNvPicPr>
          <p:nvPr/>
        </p:nvPicPr>
        <p:blipFill>
          <a:blip r:embed="rId11"/>
          <a:stretch>
            <a:fillRect/>
          </a:stretch>
        </p:blipFill>
        <p:spPr>
          <a:xfrm>
            <a:off x="1642988" y="5678771"/>
            <a:ext cx="1270000" cy="647700"/>
          </a:xfrm>
          <a:prstGeom prst="rect">
            <a:avLst/>
          </a:prstGeom>
        </p:spPr>
      </p:pic>
      <p:pic>
        <p:nvPicPr>
          <p:cNvPr id="18" name="Picture 17">
            <a:extLst>
              <a:ext uri="{FF2B5EF4-FFF2-40B4-BE49-F238E27FC236}">
                <a16:creationId xmlns:a16="http://schemas.microsoft.com/office/drawing/2014/main" id="{B239EFB9-7BFE-6042-A071-0096316224DA}"/>
              </a:ext>
            </a:extLst>
          </p:cNvPr>
          <p:cNvPicPr>
            <a:picLocks noChangeAspect="1"/>
          </p:cNvPicPr>
          <p:nvPr/>
        </p:nvPicPr>
        <p:blipFill>
          <a:blip r:embed="rId12"/>
          <a:stretch>
            <a:fillRect/>
          </a:stretch>
        </p:blipFill>
        <p:spPr>
          <a:xfrm>
            <a:off x="5897373" y="5546296"/>
            <a:ext cx="1951142" cy="985230"/>
          </a:xfrm>
          <a:prstGeom prst="rect">
            <a:avLst/>
          </a:prstGeom>
        </p:spPr>
      </p:pic>
    </p:spTree>
    <p:extLst>
      <p:ext uri="{BB962C8B-B14F-4D97-AF65-F5344CB8AC3E}">
        <p14:creationId xmlns:p14="http://schemas.microsoft.com/office/powerpoint/2010/main" val="2893519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3ED9B15-A73E-B943-8ACA-10B076E3D246}"/>
              </a:ext>
            </a:extLst>
          </p:cNvPr>
          <p:cNvSpPr txBox="1">
            <a:spLocks/>
          </p:cNvSpPr>
          <p:nvPr/>
        </p:nvSpPr>
        <p:spPr>
          <a:xfrm>
            <a:off x="1674814" y="427038"/>
            <a:ext cx="9143998" cy="10207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altLang="zh-Hans" dirty="0"/>
              <a:t>4.2</a:t>
            </a:r>
            <a:r>
              <a:rPr lang="zh-Hans" altLang="en-US" dirty="0"/>
              <a:t> </a:t>
            </a:r>
            <a:r>
              <a:rPr lang="kk-KZ" b="1" i="1" dirty="0"/>
              <a:t>3.1. –есеп</a:t>
            </a:r>
            <a:r>
              <a:rPr lang="zh-Hans" altLang="en-US" b="1" i="1" dirty="0"/>
              <a:t> </a:t>
            </a:r>
            <a:r>
              <a:rPr lang="en-US" altLang="zh-Hans" b="1" i="1" dirty="0"/>
              <a:t>step</a:t>
            </a:r>
            <a:r>
              <a:rPr lang="zh-Hans" altLang="en-US" b="1" i="1" dirty="0"/>
              <a:t> </a:t>
            </a:r>
            <a:r>
              <a:rPr lang="en-US" altLang="zh-Hans" b="1" i="1" dirty="0"/>
              <a:t>2:</a:t>
            </a:r>
            <a:r>
              <a:rPr lang="zh-Hans" altLang="en-US" b="1" i="1" dirty="0"/>
              <a:t> </a:t>
            </a:r>
            <a:r>
              <a:rPr lang="zh-Hans" altLang="en-US" dirty="0"/>
              <a:t> </a:t>
            </a:r>
            <a:endParaRPr lang="en-US" dirty="0"/>
          </a:p>
        </p:txBody>
      </p:sp>
      <p:sp>
        <p:nvSpPr>
          <p:cNvPr id="4" name="Rectangle 3">
            <a:extLst>
              <a:ext uri="{FF2B5EF4-FFF2-40B4-BE49-F238E27FC236}">
                <a16:creationId xmlns:a16="http://schemas.microsoft.com/office/drawing/2014/main" id="{D51C08E8-4417-4C42-B545-FB67A43C7E86}"/>
              </a:ext>
            </a:extLst>
          </p:cNvPr>
          <p:cNvSpPr/>
          <p:nvPr/>
        </p:nvSpPr>
        <p:spPr>
          <a:xfrm>
            <a:off x="1674814" y="1700808"/>
            <a:ext cx="6092825" cy="923330"/>
          </a:xfrm>
          <a:prstGeom prst="rect">
            <a:avLst/>
          </a:prstGeom>
        </p:spPr>
        <p:txBody>
          <a:bodyPr>
            <a:spAutoFit/>
          </a:bodyPr>
          <a:lstStyle/>
          <a:p>
            <a:r>
              <a:rPr lang="en-US" altLang="zh-Hans" dirty="0"/>
              <a:t>(2) Finding new collection centers:</a:t>
            </a:r>
          </a:p>
          <a:p>
            <a:r>
              <a:rPr lang="en-US" altLang="zh-Hans" dirty="0"/>
              <a:t>2.3</a:t>
            </a:r>
            <a:r>
              <a:rPr lang="zh-Hans" altLang="en-US" dirty="0"/>
              <a:t> </a:t>
            </a:r>
            <a:r>
              <a:rPr lang="en-US" dirty="0"/>
              <a:t>Calculate the distances from all samples to cluster centers Z1 and Z2</a:t>
            </a:r>
            <a:r>
              <a:rPr lang="zh-Hans" altLang="en-US" dirty="0"/>
              <a:t>，</a:t>
            </a:r>
            <a:r>
              <a:rPr lang="en-US" altLang="zh-Hans" dirty="0"/>
              <a:t>which</a:t>
            </a:r>
            <a:r>
              <a:rPr lang="zh-Hans" altLang="en-US" dirty="0"/>
              <a:t> </a:t>
            </a:r>
            <a:r>
              <a:rPr lang="en-US" altLang="zh-Hans" dirty="0"/>
              <a:t>are</a:t>
            </a:r>
            <a:r>
              <a:rPr lang="zh-Hans" altLang="en-US" dirty="0"/>
              <a:t> </a:t>
            </a:r>
            <a:r>
              <a:rPr lang="en-US" dirty="0"/>
              <a:t>Di1 and Di2 ;</a:t>
            </a:r>
          </a:p>
        </p:txBody>
      </p:sp>
      <p:graphicFrame>
        <p:nvGraphicFramePr>
          <p:cNvPr id="5" name="Table 4">
            <a:extLst>
              <a:ext uri="{FF2B5EF4-FFF2-40B4-BE49-F238E27FC236}">
                <a16:creationId xmlns:a16="http://schemas.microsoft.com/office/drawing/2014/main" id="{0293E4F9-93A6-1348-A760-6A2DE413D85D}"/>
              </a:ext>
            </a:extLst>
          </p:cNvPr>
          <p:cNvGraphicFramePr>
            <a:graphicFrameLocks noGrp="1"/>
          </p:cNvGraphicFramePr>
          <p:nvPr>
            <p:extLst>
              <p:ext uri="{D42A27DB-BD31-4B8C-83A1-F6EECF244321}">
                <p14:modId xmlns:p14="http://schemas.microsoft.com/office/powerpoint/2010/main" val="1768572401"/>
              </p:ext>
            </p:extLst>
          </p:nvPr>
        </p:nvGraphicFramePr>
        <p:xfrm>
          <a:off x="1557908" y="2696548"/>
          <a:ext cx="10513170" cy="3026312"/>
        </p:xfrm>
        <a:graphic>
          <a:graphicData uri="http://schemas.openxmlformats.org/drawingml/2006/table">
            <a:tbl>
              <a:tblPr firstRow="1" bandRow="1">
                <a:tableStyleId>{8EC20E35-A176-4012-BC5E-935CFFF8708E}</a:tableStyleId>
              </a:tblPr>
              <a:tblGrid>
                <a:gridCol w="1168130">
                  <a:extLst>
                    <a:ext uri="{9D8B030D-6E8A-4147-A177-3AD203B41FA5}">
                      <a16:colId xmlns:a16="http://schemas.microsoft.com/office/drawing/2014/main" val="1111366649"/>
                    </a:ext>
                  </a:extLst>
                </a:gridCol>
                <a:gridCol w="1168130">
                  <a:extLst>
                    <a:ext uri="{9D8B030D-6E8A-4147-A177-3AD203B41FA5}">
                      <a16:colId xmlns:a16="http://schemas.microsoft.com/office/drawing/2014/main" val="3846017407"/>
                    </a:ext>
                  </a:extLst>
                </a:gridCol>
                <a:gridCol w="1168130">
                  <a:extLst>
                    <a:ext uri="{9D8B030D-6E8A-4147-A177-3AD203B41FA5}">
                      <a16:colId xmlns:a16="http://schemas.microsoft.com/office/drawing/2014/main" val="3023611519"/>
                    </a:ext>
                  </a:extLst>
                </a:gridCol>
                <a:gridCol w="1168130">
                  <a:extLst>
                    <a:ext uri="{9D8B030D-6E8A-4147-A177-3AD203B41FA5}">
                      <a16:colId xmlns:a16="http://schemas.microsoft.com/office/drawing/2014/main" val="2834031559"/>
                    </a:ext>
                  </a:extLst>
                </a:gridCol>
                <a:gridCol w="1168130">
                  <a:extLst>
                    <a:ext uri="{9D8B030D-6E8A-4147-A177-3AD203B41FA5}">
                      <a16:colId xmlns:a16="http://schemas.microsoft.com/office/drawing/2014/main" val="1563920093"/>
                    </a:ext>
                  </a:extLst>
                </a:gridCol>
                <a:gridCol w="1168130">
                  <a:extLst>
                    <a:ext uri="{9D8B030D-6E8A-4147-A177-3AD203B41FA5}">
                      <a16:colId xmlns:a16="http://schemas.microsoft.com/office/drawing/2014/main" val="1163866103"/>
                    </a:ext>
                  </a:extLst>
                </a:gridCol>
                <a:gridCol w="1168130">
                  <a:extLst>
                    <a:ext uri="{9D8B030D-6E8A-4147-A177-3AD203B41FA5}">
                      <a16:colId xmlns:a16="http://schemas.microsoft.com/office/drawing/2014/main" val="1531768518"/>
                    </a:ext>
                  </a:extLst>
                </a:gridCol>
                <a:gridCol w="1168130">
                  <a:extLst>
                    <a:ext uri="{9D8B030D-6E8A-4147-A177-3AD203B41FA5}">
                      <a16:colId xmlns:a16="http://schemas.microsoft.com/office/drawing/2014/main" val="3469868922"/>
                    </a:ext>
                  </a:extLst>
                </a:gridCol>
                <a:gridCol w="1168130">
                  <a:extLst>
                    <a:ext uri="{9D8B030D-6E8A-4147-A177-3AD203B41FA5}">
                      <a16:colId xmlns:a16="http://schemas.microsoft.com/office/drawing/2014/main" val="2368642049"/>
                    </a:ext>
                  </a:extLst>
                </a:gridCol>
              </a:tblGrid>
              <a:tr h="370840">
                <a:tc>
                  <a:txBody>
                    <a:bodyPr/>
                    <a:lstStyle/>
                    <a:p>
                      <a:r>
                        <a:rPr lang="en-US" altLang="zh-Hans" dirty="0"/>
                        <a:t>sample</a:t>
                      </a:r>
                      <a:endParaRPr lang="en-US" dirty="0"/>
                    </a:p>
                  </a:txBody>
                  <a:tcPr/>
                </a:tc>
                <a:tc>
                  <a:txBody>
                    <a:bodyPr/>
                    <a:lstStyle/>
                    <a:p>
                      <a:r>
                        <a:rPr lang="en-US" altLang="zh-Hans" dirty="0"/>
                        <a:t>x1</a:t>
                      </a:r>
                      <a:endParaRPr lang="en-US" dirty="0"/>
                    </a:p>
                  </a:txBody>
                  <a:tcPr/>
                </a:tc>
                <a:tc>
                  <a:txBody>
                    <a:bodyPr/>
                    <a:lstStyle/>
                    <a:p>
                      <a:r>
                        <a:rPr lang="en-US" altLang="zh-Hans" dirty="0"/>
                        <a:t>x2</a:t>
                      </a:r>
                      <a:endParaRPr lang="en-US" dirty="0"/>
                    </a:p>
                  </a:txBody>
                  <a:tcPr/>
                </a:tc>
                <a:tc>
                  <a:txBody>
                    <a:bodyPr/>
                    <a:lstStyle/>
                    <a:p>
                      <a:r>
                        <a:rPr lang="en-US" altLang="zh-Hans" dirty="0"/>
                        <a:t>x3</a:t>
                      </a:r>
                      <a:endParaRPr lang="en-US" dirty="0"/>
                    </a:p>
                  </a:txBody>
                  <a:tcPr/>
                </a:tc>
                <a:tc>
                  <a:txBody>
                    <a:bodyPr/>
                    <a:lstStyle/>
                    <a:p>
                      <a:r>
                        <a:rPr lang="en-US" altLang="zh-Hans" dirty="0"/>
                        <a:t>x4</a:t>
                      </a:r>
                      <a:endParaRPr lang="en-US" dirty="0"/>
                    </a:p>
                  </a:txBody>
                  <a:tcPr/>
                </a:tc>
                <a:tc>
                  <a:txBody>
                    <a:bodyPr/>
                    <a:lstStyle/>
                    <a:p>
                      <a:r>
                        <a:rPr lang="en-US" altLang="zh-Hans" dirty="0"/>
                        <a:t>x5</a:t>
                      </a:r>
                      <a:endParaRPr lang="en-US" dirty="0"/>
                    </a:p>
                  </a:txBody>
                  <a:tcPr/>
                </a:tc>
                <a:tc>
                  <a:txBody>
                    <a:bodyPr/>
                    <a:lstStyle/>
                    <a:p>
                      <a:r>
                        <a:rPr lang="en-US" altLang="zh-Hans" dirty="0"/>
                        <a:t>x6</a:t>
                      </a:r>
                      <a:endParaRPr lang="en-US" dirty="0"/>
                    </a:p>
                  </a:txBody>
                  <a:tcPr/>
                </a:tc>
                <a:tc>
                  <a:txBody>
                    <a:bodyPr/>
                    <a:lstStyle/>
                    <a:p>
                      <a:r>
                        <a:rPr lang="en-US" altLang="zh-Hans" dirty="0"/>
                        <a:t>Z1</a:t>
                      </a:r>
                      <a:endParaRPr lang="en-US" dirty="0"/>
                    </a:p>
                  </a:txBody>
                  <a:tcPr/>
                </a:tc>
                <a:tc>
                  <a:txBody>
                    <a:bodyPr/>
                    <a:lstStyle/>
                    <a:p>
                      <a:r>
                        <a:rPr lang="en-US" altLang="zh-Hans" dirty="0"/>
                        <a:t>Z2</a:t>
                      </a:r>
                      <a:endParaRPr lang="en-US" dirty="0"/>
                    </a:p>
                  </a:txBody>
                  <a:tcPr/>
                </a:tc>
                <a:extLst>
                  <a:ext uri="{0D108BD9-81ED-4DB2-BD59-A6C34878D82A}">
                    <a16:rowId xmlns:a16="http://schemas.microsoft.com/office/drawing/2014/main" val="235484067"/>
                  </a:ext>
                </a:extLst>
              </a:tr>
              <a:tr h="370840">
                <a:tc>
                  <a:txBody>
                    <a:bodyPr/>
                    <a:lstStyle/>
                    <a:p>
                      <a:r>
                        <a:rPr lang="en-US" altLang="zh-Hans" dirty="0"/>
                        <a:t>X</a:t>
                      </a:r>
                      <a:endParaRPr lang="en-US" dirty="0"/>
                    </a:p>
                  </a:txBody>
                  <a:tcPr/>
                </a:tc>
                <a:tc>
                  <a:txBody>
                    <a:bodyPr/>
                    <a:lstStyle/>
                    <a:p>
                      <a:r>
                        <a:rPr lang="en-US" altLang="zh-Hans" dirty="0"/>
                        <a:t>(1,1)</a:t>
                      </a:r>
                      <a:endParaRPr lang="en-US" dirty="0"/>
                    </a:p>
                  </a:txBody>
                  <a:tcPr/>
                </a:tc>
                <a:tc>
                  <a:txBody>
                    <a:bodyPr/>
                    <a:lstStyle/>
                    <a:p>
                      <a:r>
                        <a:rPr lang="en-US" altLang="zh-Hans" dirty="0"/>
                        <a:t>(0,0)</a:t>
                      </a:r>
                      <a:endParaRPr lang="en-US" dirty="0"/>
                    </a:p>
                  </a:txBody>
                  <a:tcPr/>
                </a:tc>
                <a:tc>
                  <a:txBody>
                    <a:bodyPr/>
                    <a:lstStyle/>
                    <a:p>
                      <a:r>
                        <a:rPr lang="en-US" altLang="zh-Hans" dirty="0"/>
                        <a:t>(2,0)</a:t>
                      </a:r>
                      <a:endParaRPr lang="en-US" dirty="0"/>
                    </a:p>
                  </a:txBody>
                  <a:tcPr/>
                </a:tc>
                <a:tc>
                  <a:txBody>
                    <a:bodyPr/>
                    <a:lstStyle/>
                    <a:p>
                      <a:r>
                        <a:rPr lang="en-US" altLang="zh-Hans" dirty="0"/>
                        <a:t>(4,4)</a:t>
                      </a:r>
                      <a:endParaRPr lang="en-US" dirty="0"/>
                    </a:p>
                  </a:txBody>
                  <a:tcPr/>
                </a:tc>
                <a:tc>
                  <a:txBody>
                    <a:bodyPr/>
                    <a:lstStyle/>
                    <a:p>
                      <a:r>
                        <a:rPr lang="en-US" altLang="zh-Hans" dirty="0"/>
                        <a:t>(5,5)</a:t>
                      </a:r>
                      <a:endParaRPr lang="en-US" dirty="0"/>
                    </a:p>
                  </a:txBody>
                  <a:tcPr/>
                </a:tc>
                <a:tc>
                  <a:txBody>
                    <a:bodyPr/>
                    <a:lstStyle/>
                    <a:p>
                      <a:r>
                        <a:rPr lang="en-US" altLang="zh-Hans" dirty="0"/>
                        <a:t>(5,3)</a:t>
                      </a:r>
                      <a:endParaRPr lang="en-US" dirty="0"/>
                    </a:p>
                  </a:txBody>
                  <a:tcPr/>
                </a:tc>
                <a:tc>
                  <a:txBody>
                    <a:bodyPr/>
                    <a:lstStyle/>
                    <a:p>
                      <a:r>
                        <a:rPr lang="en-US" altLang="zh-Hans" dirty="0"/>
                        <a:t>(1,1)</a:t>
                      </a:r>
                      <a:endParaRPr lang="en-US" dirty="0"/>
                    </a:p>
                  </a:txBody>
                  <a:tcPr/>
                </a:tc>
                <a:tc>
                  <a:txBody>
                    <a:bodyPr/>
                    <a:lstStyle/>
                    <a:p>
                      <a:endParaRPr lang="en-US" dirty="0"/>
                    </a:p>
                  </a:txBody>
                  <a:tcPr/>
                </a:tc>
                <a:extLst>
                  <a:ext uri="{0D108BD9-81ED-4DB2-BD59-A6C34878D82A}">
                    <a16:rowId xmlns:a16="http://schemas.microsoft.com/office/drawing/2014/main" val="1846208770"/>
                  </a:ext>
                </a:extLst>
              </a:tr>
              <a:tr h="455832">
                <a:tc>
                  <a:txBody>
                    <a:bodyPr/>
                    <a:lstStyle/>
                    <a:p>
                      <a:r>
                        <a:rPr lang="en-US" altLang="zh-Hans" dirty="0"/>
                        <a:t>Distance</a:t>
                      </a:r>
                      <a:r>
                        <a:rPr lang="zh-Hans" altLang="en-US" dirty="0"/>
                        <a:t> </a:t>
                      </a:r>
                      <a:r>
                        <a:rPr lang="en-US" altLang="zh-Hans" dirty="0"/>
                        <a:t>of</a:t>
                      </a:r>
                      <a:r>
                        <a:rPr lang="zh-Hans" altLang="en-US" dirty="0"/>
                        <a:t>      </a:t>
                      </a:r>
                      <a:r>
                        <a:rPr lang="en-US" altLang="zh-Hans" dirty="0"/>
                        <a:t>to</a:t>
                      </a:r>
                      <a:r>
                        <a:rPr lang="zh-Hans" altLang="en-US" dirty="0"/>
                        <a:t>      </a:t>
                      </a:r>
                      <a:endParaRPr lang="en-US" altLang="zh-Hans" dirty="0"/>
                    </a:p>
                    <a:p>
                      <a:r>
                        <a:rPr lang="zh-Hans" altLang="en-US" dirty="0"/>
                        <a:t> </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altLang="zh-Hans" dirty="0"/>
                        <a:t>=X5</a:t>
                      </a:r>
                    </a:p>
                    <a:p>
                      <a:r>
                        <a:rPr lang="en-US" altLang="zh-Hans" dirty="0"/>
                        <a:t>(5,5)</a:t>
                      </a:r>
                      <a:endParaRPr lang="en-US" dirty="0"/>
                    </a:p>
                  </a:txBody>
                  <a:tcPr/>
                </a:tc>
                <a:extLst>
                  <a:ext uri="{0D108BD9-81ED-4DB2-BD59-A6C34878D82A}">
                    <a16:rowId xmlns:a16="http://schemas.microsoft.com/office/drawing/2014/main" val="2426899047"/>
                  </a:ext>
                </a:extLst>
              </a:tr>
              <a:tr h="455832">
                <a:tc>
                  <a:txBody>
                    <a:bodyPr/>
                    <a:lstStyle/>
                    <a:p>
                      <a:r>
                        <a:rPr lang="en-US" altLang="zh-Hans" dirty="0"/>
                        <a:t>Distance</a:t>
                      </a:r>
                      <a:r>
                        <a:rPr lang="zh-Hans" altLang="en-US" dirty="0"/>
                        <a:t> </a:t>
                      </a:r>
                      <a:r>
                        <a:rPr lang="en-US" altLang="zh-Hans" dirty="0"/>
                        <a:t>of</a:t>
                      </a:r>
                      <a:r>
                        <a:rPr lang="zh-Hans" altLang="en-US" dirty="0"/>
                        <a:t>      </a:t>
                      </a:r>
                      <a:r>
                        <a:rPr lang="en-US" altLang="zh-Hans" dirty="0"/>
                        <a:t>to</a:t>
                      </a:r>
                      <a:r>
                        <a:rPr lang="zh-Hans" altLang="en-US" dirty="0"/>
                        <a:t>      </a:t>
                      </a:r>
                      <a:endParaRPr lang="en-US" altLang="zh-Hans" dirty="0"/>
                    </a:p>
                    <a:p>
                      <a:r>
                        <a:rPr lang="zh-Hans" altLang="en-US" dirty="0"/>
                        <a:t> </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64807297"/>
                  </a:ext>
                </a:extLst>
              </a:tr>
              <a:tr h="455832">
                <a:tc>
                  <a:txBody>
                    <a:bodyPr/>
                    <a:lstStyle/>
                    <a:p>
                      <a:r>
                        <a:rPr lang="en-US" altLang="zh-Hans" dirty="0"/>
                        <a:t>Min(</a:t>
                      </a:r>
                      <a:r>
                        <a:rPr lang="zh-Hans" altLang="en-US" dirty="0"/>
                        <a:t>      </a:t>
                      </a:r>
                      <a:r>
                        <a:rPr lang="en-US" altLang="zh-Hans" dirty="0"/>
                        <a:t>,</a:t>
                      </a:r>
                      <a:r>
                        <a:rPr lang="zh-Hans" altLang="en-US" dirty="0"/>
                        <a:t>     </a:t>
                      </a:r>
                      <a:endParaRPr lang="en-US" dirty="0"/>
                    </a:p>
                  </a:txBody>
                  <a:tcPr/>
                </a:tc>
                <a:tc>
                  <a:txBody>
                    <a:bodyPr/>
                    <a:lstStyle/>
                    <a:p>
                      <a:r>
                        <a:rPr lang="en-US" altLang="zh-Hans" dirty="0"/>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81818421"/>
                  </a:ext>
                </a:extLst>
              </a:tr>
            </a:tbl>
          </a:graphicData>
        </a:graphic>
      </p:graphicFrame>
      <p:pic>
        <p:nvPicPr>
          <p:cNvPr id="6" name="Picture 5">
            <a:extLst>
              <a:ext uri="{FF2B5EF4-FFF2-40B4-BE49-F238E27FC236}">
                <a16:creationId xmlns:a16="http://schemas.microsoft.com/office/drawing/2014/main" id="{DBB5A1CC-F787-ED47-917B-327BB3750814}"/>
              </a:ext>
            </a:extLst>
          </p:cNvPr>
          <p:cNvPicPr>
            <a:picLocks noChangeAspect="1"/>
          </p:cNvPicPr>
          <p:nvPr/>
        </p:nvPicPr>
        <p:blipFill>
          <a:blip r:embed="rId2"/>
          <a:stretch>
            <a:fillRect/>
          </a:stretch>
        </p:blipFill>
        <p:spPr>
          <a:xfrm>
            <a:off x="1860674" y="3748416"/>
            <a:ext cx="288032" cy="268830"/>
          </a:xfrm>
          <a:prstGeom prst="rect">
            <a:avLst/>
          </a:prstGeom>
        </p:spPr>
      </p:pic>
      <p:pic>
        <p:nvPicPr>
          <p:cNvPr id="7" name="Picture 6">
            <a:extLst>
              <a:ext uri="{FF2B5EF4-FFF2-40B4-BE49-F238E27FC236}">
                <a16:creationId xmlns:a16="http://schemas.microsoft.com/office/drawing/2014/main" id="{9BBD6D3F-CEB0-F94F-9A08-4ECC2ED70F1E}"/>
              </a:ext>
            </a:extLst>
          </p:cNvPr>
          <p:cNvPicPr>
            <a:picLocks noChangeAspect="1"/>
          </p:cNvPicPr>
          <p:nvPr/>
        </p:nvPicPr>
        <p:blipFill>
          <a:blip r:embed="rId3"/>
          <a:stretch>
            <a:fillRect/>
          </a:stretch>
        </p:blipFill>
        <p:spPr>
          <a:xfrm>
            <a:off x="2422004" y="3758989"/>
            <a:ext cx="307406" cy="286912"/>
          </a:xfrm>
          <a:prstGeom prst="rect">
            <a:avLst/>
          </a:prstGeom>
        </p:spPr>
      </p:pic>
      <p:pic>
        <p:nvPicPr>
          <p:cNvPr id="8" name="Picture 7">
            <a:extLst>
              <a:ext uri="{FF2B5EF4-FFF2-40B4-BE49-F238E27FC236}">
                <a16:creationId xmlns:a16="http://schemas.microsoft.com/office/drawing/2014/main" id="{87644F24-4AE5-7549-BC48-E3D4255D6FCA}"/>
              </a:ext>
            </a:extLst>
          </p:cNvPr>
          <p:cNvPicPr>
            <a:picLocks noChangeAspect="1"/>
          </p:cNvPicPr>
          <p:nvPr/>
        </p:nvPicPr>
        <p:blipFill>
          <a:blip r:embed="rId4"/>
          <a:stretch>
            <a:fillRect/>
          </a:stretch>
        </p:blipFill>
        <p:spPr>
          <a:xfrm>
            <a:off x="1674814" y="4017246"/>
            <a:ext cx="345109" cy="268418"/>
          </a:xfrm>
          <a:prstGeom prst="rect">
            <a:avLst/>
          </a:prstGeom>
        </p:spPr>
      </p:pic>
      <p:pic>
        <p:nvPicPr>
          <p:cNvPr id="16" name="Picture 15">
            <a:extLst>
              <a:ext uri="{FF2B5EF4-FFF2-40B4-BE49-F238E27FC236}">
                <a16:creationId xmlns:a16="http://schemas.microsoft.com/office/drawing/2014/main" id="{A46FA8A7-7EB9-7E4B-88C0-1397E6A52E65}"/>
              </a:ext>
            </a:extLst>
          </p:cNvPr>
          <p:cNvPicPr>
            <a:picLocks noChangeAspect="1"/>
          </p:cNvPicPr>
          <p:nvPr/>
        </p:nvPicPr>
        <p:blipFill>
          <a:blip r:embed="rId5"/>
          <a:stretch>
            <a:fillRect/>
          </a:stretch>
        </p:blipFill>
        <p:spPr>
          <a:xfrm>
            <a:off x="4193601" y="3810421"/>
            <a:ext cx="317500" cy="177800"/>
          </a:xfrm>
          <a:prstGeom prst="rect">
            <a:avLst/>
          </a:prstGeom>
        </p:spPr>
      </p:pic>
      <p:pic>
        <p:nvPicPr>
          <p:cNvPr id="19" name="Picture 18">
            <a:extLst>
              <a:ext uri="{FF2B5EF4-FFF2-40B4-BE49-F238E27FC236}">
                <a16:creationId xmlns:a16="http://schemas.microsoft.com/office/drawing/2014/main" id="{D593271B-DB26-F944-A040-CF791C62E4A1}"/>
              </a:ext>
            </a:extLst>
          </p:cNvPr>
          <p:cNvPicPr>
            <a:picLocks noChangeAspect="1"/>
          </p:cNvPicPr>
          <p:nvPr/>
        </p:nvPicPr>
        <p:blipFill>
          <a:blip r:embed="rId6"/>
          <a:stretch>
            <a:fillRect/>
          </a:stretch>
        </p:blipFill>
        <p:spPr>
          <a:xfrm>
            <a:off x="5345729" y="3805840"/>
            <a:ext cx="317500" cy="177800"/>
          </a:xfrm>
          <a:prstGeom prst="rect">
            <a:avLst/>
          </a:prstGeom>
        </p:spPr>
      </p:pic>
      <p:pic>
        <p:nvPicPr>
          <p:cNvPr id="20" name="Picture 19">
            <a:extLst>
              <a:ext uri="{FF2B5EF4-FFF2-40B4-BE49-F238E27FC236}">
                <a16:creationId xmlns:a16="http://schemas.microsoft.com/office/drawing/2014/main" id="{5C4BB72B-0238-2A4B-B987-78068B3AC386}"/>
              </a:ext>
            </a:extLst>
          </p:cNvPr>
          <p:cNvPicPr>
            <a:picLocks noChangeAspect="1"/>
          </p:cNvPicPr>
          <p:nvPr/>
        </p:nvPicPr>
        <p:blipFill>
          <a:blip r:embed="rId7"/>
          <a:stretch>
            <a:fillRect/>
          </a:stretch>
        </p:blipFill>
        <p:spPr>
          <a:xfrm>
            <a:off x="6359277" y="3805840"/>
            <a:ext cx="393700" cy="177800"/>
          </a:xfrm>
          <a:prstGeom prst="rect">
            <a:avLst/>
          </a:prstGeom>
        </p:spPr>
      </p:pic>
      <p:pic>
        <p:nvPicPr>
          <p:cNvPr id="21" name="Picture 20">
            <a:extLst>
              <a:ext uri="{FF2B5EF4-FFF2-40B4-BE49-F238E27FC236}">
                <a16:creationId xmlns:a16="http://schemas.microsoft.com/office/drawing/2014/main" id="{06713CBF-994B-6742-B3A2-DA3599359B67}"/>
              </a:ext>
            </a:extLst>
          </p:cNvPr>
          <p:cNvPicPr>
            <a:picLocks noChangeAspect="1"/>
          </p:cNvPicPr>
          <p:nvPr/>
        </p:nvPicPr>
        <p:blipFill>
          <a:blip r:embed="rId8"/>
          <a:stretch>
            <a:fillRect/>
          </a:stretch>
        </p:blipFill>
        <p:spPr>
          <a:xfrm>
            <a:off x="7483724" y="3806574"/>
            <a:ext cx="381000" cy="177800"/>
          </a:xfrm>
          <a:prstGeom prst="rect">
            <a:avLst/>
          </a:prstGeom>
        </p:spPr>
      </p:pic>
      <p:pic>
        <p:nvPicPr>
          <p:cNvPr id="22" name="Picture 21">
            <a:extLst>
              <a:ext uri="{FF2B5EF4-FFF2-40B4-BE49-F238E27FC236}">
                <a16:creationId xmlns:a16="http://schemas.microsoft.com/office/drawing/2014/main" id="{9D34C6EE-C626-BC47-BF6B-EDF8B8F68829}"/>
              </a:ext>
            </a:extLst>
          </p:cNvPr>
          <p:cNvPicPr>
            <a:picLocks noChangeAspect="1"/>
          </p:cNvPicPr>
          <p:nvPr/>
        </p:nvPicPr>
        <p:blipFill>
          <a:blip r:embed="rId9"/>
          <a:stretch>
            <a:fillRect/>
          </a:stretch>
        </p:blipFill>
        <p:spPr>
          <a:xfrm>
            <a:off x="8707749" y="3805840"/>
            <a:ext cx="393700" cy="177800"/>
          </a:xfrm>
          <a:prstGeom prst="rect">
            <a:avLst/>
          </a:prstGeom>
        </p:spPr>
      </p:pic>
      <p:pic>
        <p:nvPicPr>
          <p:cNvPr id="23" name="Picture 22">
            <a:extLst>
              <a:ext uri="{FF2B5EF4-FFF2-40B4-BE49-F238E27FC236}">
                <a16:creationId xmlns:a16="http://schemas.microsoft.com/office/drawing/2014/main" id="{79B70FB4-9E5D-9544-8EAC-C09EFF4E01E3}"/>
              </a:ext>
            </a:extLst>
          </p:cNvPr>
          <p:cNvPicPr>
            <a:picLocks noChangeAspect="1"/>
          </p:cNvPicPr>
          <p:nvPr/>
        </p:nvPicPr>
        <p:blipFill>
          <a:blip r:embed="rId10"/>
          <a:stretch>
            <a:fillRect/>
          </a:stretch>
        </p:blipFill>
        <p:spPr>
          <a:xfrm>
            <a:off x="3005668" y="3805840"/>
            <a:ext cx="317500" cy="177800"/>
          </a:xfrm>
          <a:prstGeom prst="rect">
            <a:avLst/>
          </a:prstGeom>
        </p:spPr>
      </p:pic>
      <p:pic>
        <p:nvPicPr>
          <p:cNvPr id="24" name="Picture 23">
            <a:extLst>
              <a:ext uri="{FF2B5EF4-FFF2-40B4-BE49-F238E27FC236}">
                <a16:creationId xmlns:a16="http://schemas.microsoft.com/office/drawing/2014/main" id="{15E3B0CB-78EF-0447-A749-D218412C0314}"/>
              </a:ext>
            </a:extLst>
          </p:cNvPr>
          <p:cNvPicPr>
            <a:picLocks noChangeAspect="1"/>
          </p:cNvPicPr>
          <p:nvPr/>
        </p:nvPicPr>
        <p:blipFill>
          <a:blip r:embed="rId2"/>
          <a:stretch>
            <a:fillRect/>
          </a:stretch>
        </p:blipFill>
        <p:spPr>
          <a:xfrm>
            <a:off x="1874674" y="4693141"/>
            <a:ext cx="288032" cy="268830"/>
          </a:xfrm>
          <a:prstGeom prst="rect">
            <a:avLst/>
          </a:prstGeom>
        </p:spPr>
      </p:pic>
      <p:pic>
        <p:nvPicPr>
          <p:cNvPr id="2" name="Picture 1">
            <a:extLst>
              <a:ext uri="{FF2B5EF4-FFF2-40B4-BE49-F238E27FC236}">
                <a16:creationId xmlns:a16="http://schemas.microsoft.com/office/drawing/2014/main" id="{336BAB26-43DF-D340-97EB-755F39BFCD79}"/>
              </a:ext>
            </a:extLst>
          </p:cNvPr>
          <p:cNvPicPr>
            <a:picLocks noChangeAspect="1"/>
          </p:cNvPicPr>
          <p:nvPr/>
        </p:nvPicPr>
        <p:blipFill>
          <a:blip r:embed="rId11"/>
          <a:stretch>
            <a:fillRect/>
          </a:stretch>
        </p:blipFill>
        <p:spPr>
          <a:xfrm>
            <a:off x="2422004" y="4705770"/>
            <a:ext cx="307406" cy="307406"/>
          </a:xfrm>
          <a:prstGeom prst="rect">
            <a:avLst/>
          </a:prstGeom>
        </p:spPr>
      </p:pic>
      <p:pic>
        <p:nvPicPr>
          <p:cNvPr id="13" name="Picture 12">
            <a:extLst>
              <a:ext uri="{FF2B5EF4-FFF2-40B4-BE49-F238E27FC236}">
                <a16:creationId xmlns:a16="http://schemas.microsoft.com/office/drawing/2014/main" id="{5157184A-25CF-1D44-AE89-841E7D6FF260}"/>
              </a:ext>
            </a:extLst>
          </p:cNvPr>
          <p:cNvPicPr>
            <a:picLocks noChangeAspect="1"/>
          </p:cNvPicPr>
          <p:nvPr/>
        </p:nvPicPr>
        <p:blipFill>
          <a:blip r:embed="rId12"/>
          <a:stretch>
            <a:fillRect/>
          </a:stretch>
        </p:blipFill>
        <p:spPr>
          <a:xfrm>
            <a:off x="1733067" y="5031318"/>
            <a:ext cx="301725" cy="234675"/>
          </a:xfrm>
          <a:prstGeom prst="rect">
            <a:avLst/>
          </a:prstGeom>
        </p:spPr>
      </p:pic>
      <p:pic>
        <p:nvPicPr>
          <p:cNvPr id="25" name="Picture 24">
            <a:extLst>
              <a:ext uri="{FF2B5EF4-FFF2-40B4-BE49-F238E27FC236}">
                <a16:creationId xmlns:a16="http://schemas.microsoft.com/office/drawing/2014/main" id="{DDA19F71-8F34-464F-8331-6EFFFFF2A880}"/>
              </a:ext>
            </a:extLst>
          </p:cNvPr>
          <p:cNvPicPr>
            <a:picLocks noChangeAspect="1"/>
          </p:cNvPicPr>
          <p:nvPr/>
        </p:nvPicPr>
        <p:blipFill>
          <a:blip r:embed="rId8"/>
          <a:stretch>
            <a:fillRect/>
          </a:stretch>
        </p:blipFill>
        <p:spPr>
          <a:xfrm>
            <a:off x="2931078" y="4702185"/>
            <a:ext cx="381000" cy="177800"/>
          </a:xfrm>
          <a:prstGeom prst="rect">
            <a:avLst/>
          </a:prstGeom>
        </p:spPr>
      </p:pic>
      <p:pic>
        <p:nvPicPr>
          <p:cNvPr id="26" name="Picture 25">
            <a:extLst>
              <a:ext uri="{FF2B5EF4-FFF2-40B4-BE49-F238E27FC236}">
                <a16:creationId xmlns:a16="http://schemas.microsoft.com/office/drawing/2014/main" id="{C62966DC-00B7-A547-9160-133CDADE5615}"/>
              </a:ext>
            </a:extLst>
          </p:cNvPr>
          <p:cNvPicPr>
            <a:picLocks noChangeAspect="1"/>
          </p:cNvPicPr>
          <p:nvPr/>
        </p:nvPicPr>
        <p:blipFill>
          <a:blip r:embed="rId13"/>
          <a:stretch>
            <a:fillRect/>
          </a:stretch>
        </p:blipFill>
        <p:spPr>
          <a:xfrm>
            <a:off x="3958651" y="4721399"/>
            <a:ext cx="393700" cy="177800"/>
          </a:xfrm>
          <a:prstGeom prst="rect">
            <a:avLst/>
          </a:prstGeom>
        </p:spPr>
      </p:pic>
      <p:pic>
        <p:nvPicPr>
          <p:cNvPr id="27" name="Picture 26">
            <a:extLst>
              <a:ext uri="{FF2B5EF4-FFF2-40B4-BE49-F238E27FC236}">
                <a16:creationId xmlns:a16="http://schemas.microsoft.com/office/drawing/2014/main" id="{215E1E17-F728-F74D-B4EB-3727BB52E4EB}"/>
              </a:ext>
            </a:extLst>
          </p:cNvPr>
          <p:cNvPicPr>
            <a:picLocks noChangeAspect="1"/>
          </p:cNvPicPr>
          <p:nvPr/>
        </p:nvPicPr>
        <p:blipFill>
          <a:blip r:embed="rId14"/>
          <a:stretch>
            <a:fillRect/>
          </a:stretch>
        </p:blipFill>
        <p:spPr>
          <a:xfrm>
            <a:off x="5172692" y="4702185"/>
            <a:ext cx="381000" cy="177800"/>
          </a:xfrm>
          <a:prstGeom prst="rect">
            <a:avLst/>
          </a:prstGeom>
        </p:spPr>
      </p:pic>
      <p:pic>
        <p:nvPicPr>
          <p:cNvPr id="28" name="Picture 27">
            <a:extLst>
              <a:ext uri="{FF2B5EF4-FFF2-40B4-BE49-F238E27FC236}">
                <a16:creationId xmlns:a16="http://schemas.microsoft.com/office/drawing/2014/main" id="{984534FF-2EC0-D345-851A-A48FCD474D15}"/>
              </a:ext>
            </a:extLst>
          </p:cNvPr>
          <p:cNvPicPr>
            <a:picLocks noChangeAspect="1"/>
          </p:cNvPicPr>
          <p:nvPr/>
        </p:nvPicPr>
        <p:blipFill>
          <a:blip r:embed="rId6"/>
          <a:stretch>
            <a:fillRect/>
          </a:stretch>
        </p:blipFill>
        <p:spPr>
          <a:xfrm>
            <a:off x="6321300" y="4632499"/>
            <a:ext cx="317500" cy="177800"/>
          </a:xfrm>
          <a:prstGeom prst="rect">
            <a:avLst/>
          </a:prstGeom>
        </p:spPr>
      </p:pic>
      <p:pic>
        <p:nvPicPr>
          <p:cNvPr id="29" name="Picture 28">
            <a:extLst>
              <a:ext uri="{FF2B5EF4-FFF2-40B4-BE49-F238E27FC236}">
                <a16:creationId xmlns:a16="http://schemas.microsoft.com/office/drawing/2014/main" id="{82664935-D2D7-6A44-8CD3-831D63EEAC7B}"/>
              </a:ext>
            </a:extLst>
          </p:cNvPr>
          <p:cNvPicPr>
            <a:picLocks noChangeAspect="1"/>
          </p:cNvPicPr>
          <p:nvPr/>
        </p:nvPicPr>
        <p:blipFill>
          <a:blip r:embed="rId10"/>
          <a:stretch>
            <a:fillRect/>
          </a:stretch>
        </p:blipFill>
        <p:spPr>
          <a:xfrm>
            <a:off x="7455621" y="4643429"/>
            <a:ext cx="317500" cy="177800"/>
          </a:xfrm>
          <a:prstGeom prst="rect">
            <a:avLst/>
          </a:prstGeom>
        </p:spPr>
      </p:pic>
      <p:pic>
        <p:nvPicPr>
          <p:cNvPr id="30" name="Picture 29">
            <a:extLst>
              <a:ext uri="{FF2B5EF4-FFF2-40B4-BE49-F238E27FC236}">
                <a16:creationId xmlns:a16="http://schemas.microsoft.com/office/drawing/2014/main" id="{52218C6A-C823-6A47-AC2A-44D5A2239EE2}"/>
              </a:ext>
            </a:extLst>
          </p:cNvPr>
          <p:cNvPicPr>
            <a:picLocks noChangeAspect="1"/>
          </p:cNvPicPr>
          <p:nvPr/>
        </p:nvPicPr>
        <p:blipFill>
          <a:blip r:embed="rId15"/>
          <a:stretch>
            <a:fillRect/>
          </a:stretch>
        </p:blipFill>
        <p:spPr>
          <a:xfrm>
            <a:off x="8745849" y="4675884"/>
            <a:ext cx="317500" cy="177800"/>
          </a:xfrm>
          <a:prstGeom prst="rect">
            <a:avLst/>
          </a:prstGeom>
        </p:spPr>
      </p:pic>
      <p:pic>
        <p:nvPicPr>
          <p:cNvPr id="31" name="Picture 30">
            <a:extLst>
              <a:ext uri="{FF2B5EF4-FFF2-40B4-BE49-F238E27FC236}">
                <a16:creationId xmlns:a16="http://schemas.microsoft.com/office/drawing/2014/main" id="{7A070F1F-D66F-534F-8C13-183CF6FFD100}"/>
              </a:ext>
            </a:extLst>
          </p:cNvPr>
          <p:cNvPicPr>
            <a:picLocks noChangeAspect="1"/>
          </p:cNvPicPr>
          <p:nvPr/>
        </p:nvPicPr>
        <p:blipFill>
          <a:blip r:embed="rId4"/>
          <a:stretch>
            <a:fillRect/>
          </a:stretch>
        </p:blipFill>
        <p:spPr>
          <a:xfrm>
            <a:off x="2062440" y="5354907"/>
            <a:ext cx="345109" cy="268418"/>
          </a:xfrm>
          <a:prstGeom prst="rect">
            <a:avLst/>
          </a:prstGeom>
        </p:spPr>
      </p:pic>
      <p:pic>
        <p:nvPicPr>
          <p:cNvPr id="32" name="Picture 31">
            <a:extLst>
              <a:ext uri="{FF2B5EF4-FFF2-40B4-BE49-F238E27FC236}">
                <a16:creationId xmlns:a16="http://schemas.microsoft.com/office/drawing/2014/main" id="{CB028297-C0F1-7A4A-9F60-66F5BFB6BCD3}"/>
              </a:ext>
            </a:extLst>
          </p:cNvPr>
          <p:cNvPicPr>
            <a:picLocks noChangeAspect="1"/>
          </p:cNvPicPr>
          <p:nvPr/>
        </p:nvPicPr>
        <p:blipFill>
          <a:blip r:embed="rId12"/>
          <a:stretch>
            <a:fillRect/>
          </a:stretch>
        </p:blipFill>
        <p:spPr>
          <a:xfrm>
            <a:off x="2428682" y="5344062"/>
            <a:ext cx="372994" cy="290107"/>
          </a:xfrm>
          <a:prstGeom prst="rect">
            <a:avLst/>
          </a:prstGeom>
        </p:spPr>
      </p:pic>
      <p:pic>
        <p:nvPicPr>
          <p:cNvPr id="33" name="Picture 32">
            <a:extLst>
              <a:ext uri="{FF2B5EF4-FFF2-40B4-BE49-F238E27FC236}">
                <a16:creationId xmlns:a16="http://schemas.microsoft.com/office/drawing/2014/main" id="{950D5A6F-DB22-C64A-838B-3BC3F9CD4CD2}"/>
              </a:ext>
            </a:extLst>
          </p:cNvPr>
          <p:cNvPicPr>
            <a:picLocks noChangeAspect="1"/>
          </p:cNvPicPr>
          <p:nvPr/>
        </p:nvPicPr>
        <p:blipFill>
          <a:blip r:embed="rId10"/>
          <a:stretch>
            <a:fillRect/>
          </a:stretch>
        </p:blipFill>
        <p:spPr>
          <a:xfrm>
            <a:off x="3005668" y="5400215"/>
            <a:ext cx="317500" cy="177800"/>
          </a:xfrm>
          <a:prstGeom prst="rect">
            <a:avLst/>
          </a:prstGeom>
        </p:spPr>
      </p:pic>
      <p:pic>
        <p:nvPicPr>
          <p:cNvPr id="34" name="Picture 33">
            <a:extLst>
              <a:ext uri="{FF2B5EF4-FFF2-40B4-BE49-F238E27FC236}">
                <a16:creationId xmlns:a16="http://schemas.microsoft.com/office/drawing/2014/main" id="{D8D1E75F-2042-8A4D-8FBA-4203E01678F8}"/>
              </a:ext>
            </a:extLst>
          </p:cNvPr>
          <p:cNvPicPr>
            <a:picLocks noChangeAspect="1"/>
          </p:cNvPicPr>
          <p:nvPr/>
        </p:nvPicPr>
        <p:blipFill>
          <a:blip r:embed="rId5"/>
          <a:stretch>
            <a:fillRect/>
          </a:stretch>
        </p:blipFill>
        <p:spPr>
          <a:xfrm>
            <a:off x="4034851" y="5354907"/>
            <a:ext cx="317500" cy="177800"/>
          </a:xfrm>
          <a:prstGeom prst="rect">
            <a:avLst/>
          </a:prstGeom>
        </p:spPr>
      </p:pic>
      <p:pic>
        <p:nvPicPr>
          <p:cNvPr id="35" name="Picture 34">
            <a:extLst>
              <a:ext uri="{FF2B5EF4-FFF2-40B4-BE49-F238E27FC236}">
                <a16:creationId xmlns:a16="http://schemas.microsoft.com/office/drawing/2014/main" id="{67CE5F2D-91E1-9D40-90F2-2F1134C93DFC}"/>
              </a:ext>
            </a:extLst>
          </p:cNvPr>
          <p:cNvPicPr>
            <a:picLocks noChangeAspect="1"/>
          </p:cNvPicPr>
          <p:nvPr/>
        </p:nvPicPr>
        <p:blipFill>
          <a:blip r:embed="rId5"/>
          <a:stretch>
            <a:fillRect/>
          </a:stretch>
        </p:blipFill>
        <p:spPr>
          <a:xfrm>
            <a:off x="5204442" y="5340477"/>
            <a:ext cx="317500" cy="177800"/>
          </a:xfrm>
          <a:prstGeom prst="rect">
            <a:avLst/>
          </a:prstGeom>
        </p:spPr>
      </p:pic>
      <p:pic>
        <p:nvPicPr>
          <p:cNvPr id="36" name="Picture 35">
            <a:extLst>
              <a:ext uri="{FF2B5EF4-FFF2-40B4-BE49-F238E27FC236}">
                <a16:creationId xmlns:a16="http://schemas.microsoft.com/office/drawing/2014/main" id="{AD39531C-DB86-2A4A-AD6D-78F00ED012C8}"/>
              </a:ext>
            </a:extLst>
          </p:cNvPr>
          <p:cNvPicPr>
            <a:picLocks noChangeAspect="1"/>
          </p:cNvPicPr>
          <p:nvPr/>
        </p:nvPicPr>
        <p:blipFill>
          <a:blip r:embed="rId5"/>
          <a:stretch>
            <a:fillRect/>
          </a:stretch>
        </p:blipFill>
        <p:spPr>
          <a:xfrm>
            <a:off x="6380967" y="5340477"/>
            <a:ext cx="317500" cy="177800"/>
          </a:xfrm>
          <a:prstGeom prst="rect">
            <a:avLst/>
          </a:prstGeom>
        </p:spPr>
      </p:pic>
      <p:pic>
        <p:nvPicPr>
          <p:cNvPr id="37" name="Picture 36">
            <a:extLst>
              <a:ext uri="{FF2B5EF4-FFF2-40B4-BE49-F238E27FC236}">
                <a16:creationId xmlns:a16="http://schemas.microsoft.com/office/drawing/2014/main" id="{D3FF2EAF-73AF-214E-B165-0857DBCF58CC}"/>
              </a:ext>
            </a:extLst>
          </p:cNvPr>
          <p:cNvPicPr>
            <a:picLocks noChangeAspect="1"/>
          </p:cNvPicPr>
          <p:nvPr/>
        </p:nvPicPr>
        <p:blipFill>
          <a:blip r:embed="rId10"/>
          <a:stretch>
            <a:fillRect/>
          </a:stretch>
        </p:blipFill>
        <p:spPr>
          <a:xfrm>
            <a:off x="7461794" y="5354907"/>
            <a:ext cx="317500" cy="177800"/>
          </a:xfrm>
          <a:prstGeom prst="rect">
            <a:avLst/>
          </a:prstGeom>
        </p:spPr>
      </p:pic>
      <p:pic>
        <p:nvPicPr>
          <p:cNvPr id="38" name="Picture 37">
            <a:extLst>
              <a:ext uri="{FF2B5EF4-FFF2-40B4-BE49-F238E27FC236}">
                <a16:creationId xmlns:a16="http://schemas.microsoft.com/office/drawing/2014/main" id="{78FFDB9B-39F2-3943-BC5F-9C83B66A786E}"/>
              </a:ext>
            </a:extLst>
          </p:cNvPr>
          <p:cNvPicPr>
            <a:picLocks noChangeAspect="1"/>
          </p:cNvPicPr>
          <p:nvPr/>
        </p:nvPicPr>
        <p:blipFill>
          <a:blip r:embed="rId15"/>
          <a:stretch>
            <a:fillRect/>
          </a:stretch>
        </p:blipFill>
        <p:spPr>
          <a:xfrm>
            <a:off x="8745849" y="5348277"/>
            <a:ext cx="317500" cy="177800"/>
          </a:xfrm>
          <a:prstGeom prst="rect">
            <a:avLst/>
          </a:prstGeom>
        </p:spPr>
      </p:pic>
    </p:spTree>
    <p:extLst>
      <p:ext uri="{BB962C8B-B14F-4D97-AF65-F5344CB8AC3E}">
        <p14:creationId xmlns:p14="http://schemas.microsoft.com/office/powerpoint/2010/main" val="610147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3ED9B15-A73E-B943-8ACA-10B076E3D246}"/>
              </a:ext>
            </a:extLst>
          </p:cNvPr>
          <p:cNvSpPr txBox="1">
            <a:spLocks/>
          </p:cNvSpPr>
          <p:nvPr/>
        </p:nvSpPr>
        <p:spPr>
          <a:xfrm>
            <a:off x="1674814" y="427038"/>
            <a:ext cx="9143998" cy="10207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altLang="zh-Hans" dirty="0"/>
              <a:t>4.2</a:t>
            </a:r>
            <a:r>
              <a:rPr lang="zh-Hans" altLang="en-US" dirty="0"/>
              <a:t> </a:t>
            </a:r>
            <a:r>
              <a:rPr lang="kk-KZ" b="1" i="1" dirty="0"/>
              <a:t>3.1. –есеп</a:t>
            </a:r>
            <a:r>
              <a:rPr lang="zh-Hans" altLang="en-US" b="1" i="1" dirty="0"/>
              <a:t> </a:t>
            </a:r>
            <a:r>
              <a:rPr lang="en-US" altLang="zh-Hans" b="1" i="1" dirty="0"/>
              <a:t>step</a:t>
            </a:r>
            <a:r>
              <a:rPr lang="zh-Hans" altLang="en-US" b="1" i="1" dirty="0"/>
              <a:t> </a:t>
            </a:r>
            <a:r>
              <a:rPr lang="en-US" altLang="zh-Hans" b="1" i="1" dirty="0"/>
              <a:t>2:</a:t>
            </a:r>
            <a:r>
              <a:rPr lang="zh-Hans" altLang="en-US" b="1" i="1" dirty="0"/>
              <a:t> </a:t>
            </a:r>
            <a:r>
              <a:rPr lang="zh-Hans" altLang="en-US" dirty="0"/>
              <a:t> </a:t>
            </a:r>
            <a:endParaRPr lang="en-US" dirty="0"/>
          </a:p>
        </p:txBody>
      </p:sp>
      <p:sp>
        <p:nvSpPr>
          <p:cNvPr id="4" name="Rectangle 3">
            <a:extLst>
              <a:ext uri="{FF2B5EF4-FFF2-40B4-BE49-F238E27FC236}">
                <a16:creationId xmlns:a16="http://schemas.microsoft.com/office/drawing/2014/main" id="{D51C08E8-4417-4C42-B545-FB67A43C7E86}"/>
              </a:ext>
            </a:extLst>
          </p:cNvPr>
          <p:cNvSpPr/>
          <p:nvPr/>
        </p:nvSpPr>
        <p:spPr>
          <a:xfrm>
            <a:off x="1674814" y="1700808"/>
            <a:ext cx="10396264" cy="1754326"/>
          </a:xfrm>
          <a:prstGeom prst="rect">
            <a:avLst/>
          </a:prstGeom>
        </p:spPr>
        <p:txBody>
          <a:bodyPr wrap="square">
            <a:spAutoFit/>
          </a:bodyPr>
          <a:lstStyle/>
          <a:p>
            <a:r>
              <a:rPr lang="en-US" altLang="zh-Hans" dirty="0"/>
              <a:t>(2) Finding new collection centers:</a:t>
            </a:r>
          </a:p>
          <a:p>
            <a:r>
              <a:rPr lang="en-US" altLang="zh-Hans" dirty="0"/>
              <a:t>2.4If Dl=max{min(Di1,Di2,Di3..)},</a:t>
            </a:r>
            <a:r>
              <a:rPr lang="en-US" altLang="zh-Hans" dirty="0" err="1"/>
              <a:t>i</a:t>
            </a:r>
            <a:r>
              <a:rPr lang="en-US" altLang="zh-Hans" dirty="0"/>
              <a:t> = 1,2,....n, and Dl&gt;a•D12, where D12 is the distance between Z1 and Z2, then Xl is taken as the third</a:t>
            </a:r>
            <a:r>
              <a:rPr lang="zh-Hans" altLang="en-US" dirty="0"/>
              <a:t> </a:t>
            </a:r>
            <a:r>
              <a:rPr lang="en-US" altLang="zh-Hans" dirty="0"/>
              <a:t>cluster center;</a:t>
            </a:r>
          </a:p>
          <a:p>
            <a:r>
              <a:rPr lang="en-US" altLang="zh-Hans" dirty="0"/>
              <a:t>2.5</a:t>
            </a:r>
            <a:r>
              <a:rPr lang="zh-Hans" altLang="en-US" dirty="0"/>
              <a:t> </a:t>
            </a:r>
            <a:r>
              <a:rPr lang="en-US" altLang="zh-Hans" dirty="0"/>
              <a:t>Repeat the above operation until Dl&lt; a·D12 is satisfied.</a:t>
            </a:r>
          </a:p>
          <a:p>
            <a:endParaRPr lang="en-US" altLang="zh-Hans" dirty="0"/>
          </a:p>
          <a:p>
            <a:endParaRPr lang="en-US" dirty="0"/>
          </a:p>
        </p:txBody>
      </p:sp>
      <p:graphicFrame>
        <p:nvGraphicFramePr>
          <p:cNvPr id="5" name="Table 4">
            <a:extLst>
              <a:ext uri="{FF2B5EF4-FFF2-40B4-BE49-F238E27FC236}">
                <a16:creationId xmlns:a16="http://schemas.microsoft.com/office/drawing/2014/main" id="{0293E4F9-93A6-1348-A760-6A2DE413D85D}"/>
              </a:ext>
            </a:extLst>
          </p:cNvPr>
          <p:cNvGraphicFramePr>
            <a:graphicFrameLocks noGrp="1"/>
          </p:cNvGraphicFramePr>
          <p:nvPr>
            <p:extLst>
              <p:ext uri="{D42A27DB-BD31-4B8C-83A1-F6EECF244321}">
                <p14:modId xmlns:p14="http://schemas.microsoft.com/office/powerpoint/2010/main" val="2955452756"/>
              </p:ext>
            </p:extLst>
          </p:nvPr>
        </p:nvGraphicFramePr>
        <p:xfrm>
          <a:off x="1563510" y="2852936"/>
          <a:ext cx="10513170" cy="3026312"/>
        </p:xfrm>
        <a:graphic>
          <a:graphicData uri="http://schemas.openxmlformats.org/drawingml/2006/table">
            <a:tbl>
              <a:tblPr firstRow="1" bandRow="1">
                <a:tableStyleId>{8EC20E35-A176-4012-BC5E-935CFFF8708E}</a:tableStyleId>
              </a:tblPr>
              <a:tblGrid>
                <a:gridCol w="1168130">
                  <a:extLst>
                    <a:ext uri="{9D8B030D-6E8A-4147-A177-3AD203B41FA5}">
                      <a16:colId xmlns:a16="http://schemas.microsoft.com/office/drawing/2014/main" val="1111366649"/>
                    </a:ext>
                  </a:extLst>
                </a:gridCol>
                <a:gridCol w="1168130">
                  <a:extLst>
                    <a:ext uri="{9D8B030D-6E8A-4147-A177-3AD203B41FA5}">
                      <a16:colId xmlns:a16="http://schemas.microsoft.com/office/drawing/2014/main" val="3846017407"/>
                    </a:ext>
                  </a:extLst>
                </a:gridCol>
                <a:gridCol w="1168130">
                  <a:extLst>
                    <a:ext uri="{9D8B030D-6E8A-4147-A177-3AD203B41FA5}">
                      <a16:colId xmlns:a16="http://schemas.microsoft.com/office/drawing/2014/main" val="3023611519"/>
                    </a:ext>
                  </a:extLst>
                </a:gridCol>
                <a:gridCol w="1168130">
                  <a:extLst>
                    <a:ext uri="{9D8B030D-6E8A-4147-A177-3AD203B41FA5}">
                      <a16:colId xmlns:a16="http://schemas.microsoft.com/office/drawing/2014/main" val="2834031559"/>
                    </a:ext>
                  </a:extLst>
                </a:gridCol>
                <a:gridCol w="1168130">
                  <a:extLst>
                    <a:ext uri="{9D8B030D-6E8A-4147-A177-3AD203B41FA5}">
                      <a16:colId xmlns:a16="http://schemas.microsoft.com/office/drawing/2014/main" val="1563920093"/>
                    </a:ext>
                  </a:extLst>
                </a:gridCol>
                <a:gridCol w="1168130">
                  <a:extLst>
                    <a:ext uri="{9D8B030D-6E8A-4147-A177-3AD203B41FA5}">
                      <a16:colId xmlns:a16="http://schemas.microsoft.com/office/drawing/2014/main" val="1163866103"/>
                    </a:ext>
                  </a:extLst>
                </a:gridCol>
                <a:gridCol w="1168130">
                  <a:extLst>
                    <a:ext uri="{9D8B030D-6E8A-4147-A177-3AD203B41FA5}">
                      <a16:colId xmlns:a16="http://schemas.microsoft.com/office/drawing/2014/main" val="1531768518"/>
                    </a:ext>
                  </a:extLst>
                </a:gridCol>
                <a:gridCol w="1168130">
                  <a:extLst>
                    <a:ext uri="{9D8B030D-6E8A-4147-A177-3AD203B41FA5}">
                      <a16:colId xmlns:a16="http://schemas.microsoft.com/office/drawing/2014/main" val="3469868922"/>
                    </a:ext>
                  </a:extLst>
                </a:gridCol>
                <a:gridCol w="1168130">
                  <a:extLst>
                    <a:ext uri="{9D8B030D-6E8A-4147-A177-3AD203B41FA5}">
                      <a16:colId xmlns:a16="http://schemas.microsoft.com/office/drawing/2014/main" val="2368642049"/>
                    </a:ext>
                  </a:extLst>
                </a:gridCol>
              </a:tblGrid>
              <a:tr h="370840">
                <a:tc>
                  <a:txBody>
                    <a:bodyPr/>
                    <a:lstStyle/>
                    <a:p>
                      <a:r>
                        <a:rPr lang="en-US" altLang="zh-Hans" dirty="0"/>
                        <a:t>sample</a:t>
                      </a:r>
                      <a:endParaRPr lang="en-US" dirty="0"/>
                    </a:p>
                  </a:txBody>
                  <a:tcPr/>
                </a:tc>
                <a:tc>
                  <a:txBody>
                    <a:bodyPr/>
                    <a:lstStyle/>
                    <a:p>
                      <a:r>
                        <a:rPr lang="en-US" altLang="zh-Hans" dirty="0"/>
                        <a:t>x1</a:t>
                      </a:r>
                      <a:endParaRPr lang="en-US" dirty="0"/>
                    </a:p>
                  </a:txBody>
                  <a:tcPr/>
                </a:tc>
                <a:tc>
                  <a:txBody>
                    <a:bodyPr/>
                    <a:lstStyle/>
                    <a:p>
                      <a:r>
                        <a:rPr lang="en-US" altLang="zh-Hans" dirty="0"/>
                        <a:t>x2</a:t>
                      </a:r>
                      <a:endParaRPr lang="en-US" dirty="0"/>
                    </a:p>
                  </a:txBody>
                  <a:tcPr/>
                </a:tc>
                <a:tc>
                  <a:txBody>
                    <a:bodyPr/>
                    <a:lstStyle/>
                    <a:p>
                      <a:r>
                        <a:rPr lang="en-US" altLang="zh-Hans" dirty="0"/>
                        <a:t>x3</a:t>
                      </a:r>
                      <a:endParaRPr lang="en-US" dirty="0"/>
                    </a:p>
                  </a:txBody>
                  <a:tcPr/>
                </a:tc>
                <a:tc>
                  <a:txBody>
                    <a:bodyPr/>
                    <a:lstStyle/>
                    <a:p>
                      <a:r>
                        <a:rPr lang="en-US" altLang="zh-Hans" dirty="0"/>
                        <a:t>x4</a:t>
                      </a:r>
                      <a:endParaRPr lang="en-US" dirty="0"/>
                    </a:p>
                  </a:txBody>
                  <a:tcPr/>
                </a:tc>
                <a:tc>
                  <a:txBody>
                    <a:bodyPr/>
                    <a:lstStyle/>
                    <a:p>
                      <a:r>
                        <a:rPr lang="en-US" altLang="zh-Hans" dirty="0"/>
                        <a:t>x5</a:t>
                      </a:r>
                      <a:endParaRPr lang="en-US" dirty="0"/>
                    </a:p>
                  </a:txBody>
                  <a:tcPr/>
                </a:tc>
                <a:tc>
                  <a:txBody>
                    <a:bodyPr/>
                    <a:lstStyle/>
                    <a:p>
                      <a:r>
                        <a:rPr lang="en-US" altLang="zh-Hans" dirty="0"/>
                        <a:t>x6</a:t>
                      </a:r>
                      <a:endParaRPr lang="en-US" dirty="0"/>
                    </a:p>
                  </a:txBody>
                  <a:tcPr/>
                </a:tc>
                <a:tc>
                  <a:txBody>
                    <a:bodyPr/>
                    <a:lstStyle/>
                    <a:p>
                      <a:r>
                        <a:rPr lang="en-US" altLang="zh-Hans" dirty="0"/>
                        <a:t>Z1</a:t>
                      </a:r>
                      <a:endParaRPr lang="en-US" dirty="0"/>
                    </a:p>
                  </a:txBody>
                  <a:tcPr/>
                </a:tc>
                <a:tc>
                  <a:txBody>
                    <a:bodyPr/>
                    <a:lstStyle/>
                    <a:p>
                      <a:r>
                        <a:rPr lang="en-US" altLang="zh-Hans" dirty="0"/>
                        <a:t>Z2</a:t>
                      </a:r>
                      <a:endParaRPr lang="en-US" dirty="0"/>
                    </a:p>
                  </a:txBody>
                  <a:tcPr/>
                </a:tc>
                <a:extLst>
                  <a:ext uri="{0D108BD9-81ED-4DB2-BD59-A6C34878D82A}">
                    <a16:rowId xmlns:a16="http://schemas.microsoft.com/office/drawing/2014/main" val="235484067"/>
                  </a:ext>
                </a:extLst>
              </a:tr>
              <a:tr h="370840">
                <a:tc>
                  <a:txBody>
                    <a:bodyPr/>
                    <a:lstStyle/>
                    <a:p>
                      <a:r>
                        <a:rPr lang="en-US" altLang="zh-Hans" dirty="0"/>
                        <a:t>X</a:t>
                      </a:r>
                      <a:endParaRPr lang="en-US" dirty="0"/>
                    </a:p>
                  </a:txBody>
                  <a:tcPr/>
                </a:tc>
                <a:tc>
                  <a:txBody>
                    <a:bodyPr/>
                    <a:lstStyle/>
                    <a:p>
                      <a:r>
                        <a:rPr lang="en-US" altLang="zh-Hans" dirty="0"/>
                        <a:t>(1,1)</a:t>
                      </a:r>
                      <a:endParaRPr lang="en-US" dirty="0"/>
                    </a:p>
                  </a:txBody>
                  <a:tcPr/>
                </a:tc>
                <a:tc>
                  <a:txBody>
                    <a:bodyPr/>
                    <a:lstStyle/>
                    <a:p>
                      <a:r>
                        <a:rPr lang="en-US" altLang="zh-Hans" dirty="0"/>
                        <a:t>(0,0)</a:t>
                      </a:r>
                      <a:endParaRPr lang="en-US" dirty="0"/>
                    </a:p>
                  </a:txBody>
                  <a:tcPr/>
                </a:tc>
                <a:tc>
                  <a:txBody>
                    <a:bodyPr/>
                    <a:lstStyle/>
                    <a:p>
                      <a:r>
                        <a:rPr lang="en-US" altLang="zh-Hans" dirty="0"/>
                        <a:t>(2,0)</a:t>
                      </a:r>
                      <a:endParaRPr lang="en-US" dirty="0"/>
                    </a:p>
                  </a:txBody>
                  <a:tcPr/>
                </a:tc>
                <a:tc>
                  <a:txBody>
                    <a:bodyPr/>
                    <a:lstStyle/>
                    <a:p>
                      <a:r>
                        <a:rPr lang="en-US" altLang="zh-Hans" dirty="0"/>
                        <a:t>(4,4)</a:t>
                      </a:r>
                      <a:endParaRPr lang="en-US" dirty="0"/>
                    </a:p>
                  </a:txBody>
                  <a:tcPr/>
                </a:tc>
                <a:tc>
                  <a:txBody>
                    <a:bodyPr/>
                    <a:lstStyle/>
                    <a:p>
                      <a:r>
                        <a:rPr lang="en-US" altLang="zh-Hans" dirty="0"/>
                        <a:t>(5,5)</a:t>
                      </a:r>
                      <a:endParaRPr lang="en-US" dirty="0"/>
                    </a:p>
                  </a:txBody>
                  <a:tcPr/>
                </a:tc>
                <a:tc>
                  <a:txBody>
                    <a:bodyPr/>
                    <a:lstStyle/>
                    <a:p>
                      <a:r>
                        <a:rPr lang="en-US" altLang="zh-Hans" dirty="0"/>
                        <a:t>(5,3)</a:t>
                      </a:r>
                      <a:endParaRPr lang="en-US" dirty="0"/>
                    </a:p>
                  </a:txBody>
                  <a:tcPr/>
                </a:tc>
                <a:tc>
                  <a:txBody>
                    <a:bodyPr/>
                    <a:lstStyle/>
                    <a:p>
                      <a:r>
                        <a:rPr lang="en-US" altLang="zh-Hans" dirty="0"/>
                        <a:t>(1,1)</a:t>
                      </a:r>
                      <a:endParaRPr lang="en-US" dirty="0"/>
                    </a:p>
                  </a:txBody>
                  <a:tcPr/>
                </a:tc>
                <a:tc>
                  <a:txBody>
                    <a:bodyPr/>
                    <a:lstStyle/>
                    <a:p>
                      <a:endParaRPr lang="en-US" dirty="0"/>
                    </a:p>
                  </a:txBody>
                  <a:tcPr/>
                </a:tc>
                <a:extLst>
                  <a:ext uri="{0D108BD9-81ED-4DB2-BD59-A6C34878D82A}">
                    <a16:rowId xmlns:a16="http://schemas.microsoft.com/office/drawing/2014/main" val="1846208770"/>
                  </a:ext>
                </a:extLst>
              </a:tr>
              <a:tr h="455832">
                <a:tc>
                  <a:txBody>
                    <a:bodyPr/>
                    <a:lstStyle/>
                    <a:p>
                      <a:r>
                        <a:rPr lang="en-US" altLang="zh-Hans" dirty="0"/>
                        <a:t>Distance</a:t>
                      </a:r>
                      <a:r>
                        <a:rPr lang="zh-Hans" altLang="en-US" dirty="0"/>
                        <a:t> </a:t>
                      </a:r>
                      <a:r>
                        <a:rPr lang="en-US" altLang="zh-Hans" dirty="0"/>
                        <a:t>of</a:t>
                      </a:r>
                      <a:r>
                        <a:rPr lang="zh-Hans" altLang="en-US" dirty="0"/>
                        <a:t>      </a:t>
                      </a:r>
                      <a:r>
                        <a:rPr lang="en-US" altLang="zh-Hans" dirty="0"/>
                        <a:t>to</a:t>
                      </a:r>
                      <a:r>
                        <a:rPr lang="zh-Hans" altLang="en-US" dirty="0"/>
                        <a:t>      </a:t>
                      </a:r>
                      <a:endParaRPr lang="en-US" altLang="zh-Hans" dirty="0"/>
                    </a:p>
                    <a:p>
                      <a:r>
                        <a:rPr lang="zh-Hans" altLang="en-US" dirty="0"/>
                        <a:t> </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altLang="zh-Hans" dirty="0"/>
                        <a:t>=X5</a:t>
                      </a:r>
                    </a:p>
                    <a:p>
                      <a:r>
                        <a:rPr lang="en-US" altLang="zh-Hans" dirty="0"/>
                        <a:t>(5,5)</a:t>
                      </a:r>
                      <a:endParaRPr lang="en-US" dirty="0"/>
                    </a:p>
                  </a:txBody>
                  <a:tcPr/>
                </a:tc>
                <a:extLst>
                  <a:ext uri="{0D108BD9-81ED-4DB2-BD59-A6C34878D82A}">
                    <a16:rowId xmlns:a16="http://schemas.microsoft.com/office/drawing/2014/main" val="2426899047"/>
                  </a:ext>
                </a:extLst>
              </a:tr>
              <a:tr h="455832">
                <a:tc>
                  <a:txBody>
                    <a:bodyPr/>
                    <a:lstStyle/>
                    <a:p>
                      <a:r>
                        <a:rPr lang="en-US" altLang="zh-Hans" dirty="0"/>
                        <a:t>Distance</a:t>
                      </a:r>
                      <a:r>
                        <a:rPr lang="zh-Hans" altLang="en-US" dirty="0"/>
                        <a:t> </a:t>
                      </a:r>
                      <a:r>
                        <a:rPr lang="en-US" altLang="zh-Hans" dirty="0"/>
                        <a:t>of</a:t>
                      </a:r>
                      <a:r>
                        <a:rPr lang="zh-Hans" altLang="en-US" dirty="0"/>
                        <a:t>      </a:t>
                      </a:r>
                      <a:r>
                        <a:rPr lang="en-US" altLang="zh-Hans" dirty="0"/>
                        <a:t>to</a:t>
                      </a:r>
                      <a:r>
                        <a:rPr lang="zh-Hans" altLang="en-US" dirty="0"/>
                        <a:t>      </a:t>
                      </a:r>
                      <a:endParaRPr lang="en-US" altLang="zh-Hans" dirty="0"/>
                    </a:p>
                    <a:p>
                      <a:r>
                        <a:rPr lang="zh-Hans" altLang="en-US" dirty="0"/>
                        <a:t> </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64807297"/>
                  </a:ext>
                </a:extLst>
              </a:tr>
              <a:tr h="455832">
                <a:tc>
                  <a:txBody>
                    <a:bodyPr/>
                    <a:lstStyle/>
                    <a:p>
                      <a:r>
                        <a:rPr lang="en-US" altLang="zh-Hans" dirty="0"/>
                        <a:t>Min(</a:t>
                      </a:r>
                      <a:r>
                        <a:rPr lang="zh-Hans" altLang="en-US" dirty="0"/>
                        <a:t>      </a:t>
                      </a:r>
                      <a:r>
                        <a:rPr lang="en-US" altLang="zh-Hans" dirty="0"/>
                        <a:t>,</a:t>
                      </a:r>
                      <a:r>
                        <a:rPr lang="zh-Hans" altLang="en-US" dirty="0"/>
                        <a:t>     </a:t>
                      </a:r>
                      <a:endParaRPr lang="en-US" dirty="0"/>
                    </a:p>
                  </a:txBody>
                  <a:tcPr/>
                </a:tc>
                <a:tc>
                  <a:txBody>
                    <a:bodyPr/>
                    <a:lstStyle/>
                    <a:p>
                      <a:r>
                        <a:rPr lang="en-US" altLang="zh-Hans" dirty="0"/>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81818421"/>
                  </a:ext>
                </a:extLst>
              </a:tr>
            </a:tbl>
          </a:graphicData>
        </a:graphic>
      </p:graphicFrame>
      <p:pic>
        <p:nvPicPr>
          <p:cNvPr id="6" name="Picture 5">
            <a:extLst>
              <a:ext uri="{FF2B5EF4-FFF2-40B4-BE49-F238E27FC236}">
                <a16:creationId xmlns:a16="http://schemas.microsoft.com/office/drawing/2014/main" id="{DBB5A1CC-F787-ED47-917B-327BB3750814}"/>
              </a:ext>
            </a:extLst>
          </p:cNvPr>
          <p:cNvPicPr>
            <a:picLocks noChangeAspect="1"/>
          </p:cNvPicPr>
          <p:nvPr/>
        </p:nvPicPr>
        <p:blipFill>
          <a:blip r:embed="rId2"/>
          <a:stretch>
            <a:fillRect/>
          </a:stretch>
        </p:blipFill>
        <p:spPr>
          <a:xfrm>
            <a:off x="1866276" y="3904804"/>
            <a:ext cx="288032" cy="268830"/>
          </a:xfrm>
          <a:prstGeom prst="rect">
            <a:avLst/>
          </a:prstGeom>
        </p:spPr>
      </p:pic>
      <p:pic>
        <p:nvPicPr>
          <p:cNvPr id="7" name="Picture 6">
            <a:extLst>
              <a:ext uri="{FF2B5EF4-FFF2-40B4-BE49-F238E27FC236}">
                <a16:creationId xmlns:a16="http://schemas.microsoft.com/office/drawing/2014/main" id="{9BBD6D3F-CEB0-F94F-9A08-4ECC2ED70F1E}"/>
              </a:ext>
            </a:extLst>
          </p:cNvPr>
          <p:cNvPicPr>
            <a:picLocks noChangeAspect="1"/>
          </p:cNvPicPr>
          <p:nvPr/>
        </p:nvPicPr>
        <p:blipFill>
          <a:blip r:embed="rId3"/>
          <a:stretch>
            <a:fillRect/>
          </a:stretch>
        </p:blipFill>
        <p:spPr>
          <a:xfrm>
            <a:off x="2427606" y="3915377"/>
            <a:ext cx="307406" cy="286912"/>
          </a:xfrm>
          <a:prstGeom prst="rect">
            <a:avLst/>
          </a:prstGeom>
        </p:spPr>
      </p:pic>
      <p:pic>
        <p:nvPicPr>
          <p:cNvPr id="8" name="Picture 7">
            <a:extLst>
              <a:ext uri="{FF2B5EF4-FFF2-40B4-BE49-F238E27FC236}">
                <a16:creationId xmlns:a16="http://schemas.microsoft.com/office/drawing/2014/main" id="{87644F24-4AE5-7549-BC48-E3D4255D6FCA}"/>
              </a:ext>
            </a:extLst>
          </p:cNvPr>
          <p:cNvPicPr>
            <a:picLocks noChangeAspect="1"/>
          </p:cNvPicPr>
          <p:nvPr/>
        </p:nvPicPr>
        <p:blipFill>
          <a:blip r:embed="rId4"/>
          <a:stretch>
            <a:fillRect/>
          </a:stretch>
        </p:blipFill>
        <p:spPr>
          <a:xfrm>
            <a:off x="1680416" y="4173634"/>
            <a:ext cx="345109" cy="268418"/>
          </a:xfrm>
          <a:prstGeom prst="rect">
            <a:avLst/>
          </a:prstGeom>
        </p:spPr>
      </p:pic>
      <p:pic>
        <p:nvPicPr>
          <p:cNvPr id="16" name="Picture 15">
            <a:extLst>
              <a:ext uri="{FF2B5EF4-FFF2-40B4-BE49-F238E27FC236}">
                <a16:creationId xmlns:a16="http://schemas.microsoft.com/office/drawing/2014/main" id="{A46FA8A7-7EB9-7E4B-88C0-1397E6A52E65}"/>
              </a:ext>
            </a:extLst>
          </p:cNvPr>
          <p:cNvPicPr>
            <a:picLocks noChangeAspect="1"/>
          </p:cNvPicPr>
          <p:nvPr/>
        </p:nvPicPr>
        <p:blipFill>
          <a:blip r:embed="rId5"/>
          <a:stretch>
            <a:fillRect/>
          </a:stretch>
        </p:blipFill>
        <p:spPr>
          <a:xfrm>
            <a:off x="4199203" y="3966809"/>
            <a:ext cx="317500" cy="177800"/>
          </a:xfrm>
          <a:prstGeom prst="rect">
            <a:avLst/>
          </a:prstGeom>
        </p:spPr>
      </p:pic>
      <p:pic>
        <p:nvPicPr>
          <p:cNvPr id="19" name="Picture 18">
            <a:extLst>
              <a:ext uri="{FF2B5EF4-FFF2-40B4-BE49-F238E27FC236}">
                <a16:creationId xmlns:a16="http://schemas.microsoft.com/office/drawing/2014/main" id="{D593271B-DB26-F944-A040-CF791C62E4A1}"/>
              </a:ext>
            </a:extLst>
          </p:cNvPr>
          <p:cNvPicPr>
            <a:picLocks noChangeAspect="1"/>
          </p:cNvPicPr>
          <p:nvPr/>
        </p:nvPicPr>
        <p:blipFill>
          <a:blip r:embed="rId6"/>
          <a:stretch>
            <a:fillRect/>
          </a:stretch>
        </p:blipFill>
        <p:spPr>
          <a:xfrm>
            <a:off x="5351331" y="3962228"/>
            <a:ext cx="317500" cy="177800"/>
          </a:xfrm>
          <a:prstGeom prst="rect">
            <a:avLst/>
          </a:prstGeom>
        </p:spPr>
      </p:pic>
      <p:pic>
        <p:nvPicPr>
          <p:cNvPr id="20" name="Picture 19">
            <a:extLst>
              <a:ext uri="{FF2B5EF4-FFF2-40B4-BE49-F238E27FC236}">
                <a16:creationId xmlns:a16="http://schemas.microsoft.com/office/drawing/2014/main" id="{5C4BB72B-0238-2A4B-B987-78068B3AC386}"/>
              </a:ext>
            </a:extLst>
          </p:cNvPr>
          <p:cNvPicPr>
            <a:picLocks noChangeAspect="1"/>
          </p:cNvPicPr>
          <p:nvPr/>
        </p:nvPicPr>
        <p:blipFill>
          <a:blip r:embed="rId7"/>
          <a:stretch>
            <a:fillRect/>
          </a:stretch>
        </p:blipFill>
        <p:spPr>
          <a:xfrm>
            <a:off x="6364879" y="3962228"/>
            <a:ext cx="393700" cy="177800"/>
          </a:xfrm>
          <a:prstGeom prst="rect">
            <a:avLst/>
          </a:prstGeom>
        </p:spPr>
      </p:pic>
      <p:pic>
        <p:nvPicPr>
          <p:cNvPr id="21" name="Picture 20">
            <a:extLst>
              <a:ext uri="{FF2B5EF4-FFF2-40B4-BE49-F238E27FC236}">
                <a16:creationId xmlns:a16="http://schemas.microsoft.com/office/drawing/2014/main" id="{06713CBF-994B-6742-B3A2-DA3599359B67}"/>
              </a:ext>
            </a:extLst>
          </p:cNvPr>
          <p:cNvPicPr>
            <a:picLocks noChangeAspect="1"/>
          </p:cNvPicPr>
          <p:nvPr/>
        </p:nvPicPr>
        <p:blipFill>
          <a:blip r:embed="rId8"/>
          <a:stretch>
            <a:fillRect/>
          </a:stretch>
        </p:blipFill>
        <p:spPr>
          <a:xfrm>
            <a:off x="7489326" y="3962962"/>
            <a:ext cx="381000" cy="177800"/>
          </a:xfrm>
          <a:prstGeom prst="rect">
            <a:avLst/>
          </a:prstGeom>
        </p:spPr>
      </p:pic>
      <p:pic>
        <p:nvPicPr>
          <p:cNvPr id="22" name="Picture 21">
            <a:extLst>
              <a:ext uri="{FF2B5EF4-FFF2-40B4-BE49-F238E27FC236}">
                <a16:creationId xmlns:a16="http://schemas.microsoft.com/office/drawing/2014/main" id="{9D34C6EE-C626-BC47-BF6B-EDF8B8F68829}"/>
              </a:ext>
            </a:extLst>
          </p:cNvPr>
          <p:cNvPicPr>
            <a:picLocks noChangeAspect="1"/>
          </p:cNvPicPr>
          <p:nvPr/>
        </p:nvPicPr>
        <p:blipFill>
          <a:blip r:embed="rId9"/>
          <a:stretch>
            <a:fillRect/>
          </a:stretch>
        </p:blipFill>
        <p:spPr>
          <a:xfrm>
            <a:off x="8713351" y="3962228"/>
            <a:ext cx="393700" cy="177800"/>
          </a:xfrm>
          <a:prstGeom prst="rect">
            <a:avLst/>
          </a:prstGeom>
        </p:spPr>
      </p:pic>
      <p:pic>
        <p:nvPicPr>
          <p:cNvPr id="23" name="Picture 22">
            <a:extLst>
              <a:ext uri="{FF2B5EF4-FFF2-40B4-BE49-F238E27FC236}">
                <a16:creationId xmlns:a16="http://schemas.microsoft.com/office/drawing/2014/main" id="{79B70FB4-9E5D-9544-8EAC-C09EFF4E01E3}"/>
              </a:ext>
            </a:extLst>
          </p:cNvPr>
          <p:cNvPicPr>
            <a:picLocks noChangeAspect="1"/>
          </p:cNvPicPr>
          <p:nvPr/>
        </p:nvPicPr>
        <p:blipFill>
          <a:blip r:embed="rId10"/>
          <a:stretch>
            <a:fillRect/>
          </a:stretch>
        </p:blipFill>
        <p:spPr>
          <a:xfrm>
            <a:off x="3011270" y="3962228"/>
            <a:ext cx="317500" cy="177800"/>
          </a:xfrm>
          <a:prstGeom prst="rect">
            <a:avLst/>
          </a:prstGeom>
        </p:spPr>
      </p:pic>
      <p:pic>
        <p:nvPicPr>
          <p:cNvPr id="24" name="Picture 23">
            <a:extLst>
              <a:ext uri="{FF2B5EF4-FFF2-40B4-BE49-F238E27FC236}">
                <a16:creationId xmlns:a16="http://schemas.microsoft.com/office/drawing/2014/main" id="{15E3B0CB-78EF-0447-A749-D218412C0314}"/>
              </a:ext>
            </a:extLst>
          </p:cNvPr>
          <p:cNvPicPr>
            <a:picLocks noChangeAspect="1"/>
          </p:cNvPicPr>
          <p:nvPr/>
        </p:nvPicPr>
        <p:blipFill>
          <a:blip r:embed="rId2"/>
          <a:stretch>
            <a:fillRect/>
          </a:stretch>
        </p:blipFill>
        <p:spPr>
          <a:xfrm>
            <a:off x="1880276" y="4849529"/>
            <a:ext cx="288032" cy="268830"/>
          </a:xfrm>
          <a:prstGeom prst="rect">
            <a:avLst/>
          </a:prstGeom>
        </p:spPr>
      </p:pic>
      <p:pic>
        <p:nvPicPr>
          <p:cNvPr id="2" name="Picture 1">
            <a:extLst>
              <a:ext uri="{FF2B5EF4-FFF2-40B4-BE49-F238E27FC236}">
                <a16:creationId xmlns:a16="http://schemas.microsoft.com/office/drawing/2014/main" id="{336BAB26-43DF-D340-97EB-755F39BFCD79}"/>
              </a:ext>
            </a:extLst>
          </p:cNvPr>
          <p:cNvPicPr>
            <a:picLocks noChangeAspect="1"/>
          </p:cNvPicPr>
          <p:nvPr/>
        </p:nvPicPr>
        <p:blipFill>
          <a:blip r:embed="rId11"/>
          <a:stretch>
            <a:fillRect/>
          </a:stretch>
        </p:blipFill>
        <p:spPr>
          <a:xfrm>
            <a:off x="2427606" y="4862158"/>
            <a:ext cx="307406" cy="307406"/>
          </a:xfrm>
          <a:prstGeom prst="rect">
            <a:avLst/>
          </a:prstGeom>
        </p:spPr>
      </p:pic>
      <p:pic>
        <p:nvPicPr>
          <p:cNvPr id="13" name="Picture 12">
            <a:extLst>
              <a:ext uri="{FF2B5EF4-FFF2-40B4-BE49-F238E27FC236}">
                <a16:creationId xmlns:a16="http://schemas.microsoft.com/office/drawing/2014/main" id="{5157184A-25CF-1D44-AE89-841E7D6FF260}"/>
              </a:ext>
            </a:extLst>
          </p:cNvPr>
          <p:cNvPicPr>
            <a:picLocks noChangeAspect="1"/>
          </p:cNvPicPr>
          <p:nvPr/>
        </p:nvPicPr>
        <p:blipFill>
          <a:blip r:embed="rId12"/>
          <a:stretch>
            <a:fillRect/>
          </a:stretch>
        </p:blipFill>
        <p:spPr>
          <a:xfrm>
            <a:off x="1738669" y="5187706"/>
            <a:ext cx="301725" cy="234675"/>
          </a:xfrm>
          <a:prstGeom prst="rect">
            <a:avLst/>
          </a:prstGeom>
        </p:spPr>
      </p:pic>
      <p:pic>
        <p:nvPicPr>
          <p:cNvPr id="25" name="Picture 24">
            <a:extLst>
              <a:ext uri="{FF2B5EF4-FFF2-40B4-BE49-F238E27FC236}">
                <a16:creationId xmlns:a16="http://schemas.microsoft.com/office/drawing/2014/main" id="{DDA19F71-8F34-464F-8331-6EFFFFF2A880}"/>
              </a:ext>
            </a:extLst>
          </p:cNvPr>
          <p:cNvPicPr>
            <a:picLocks noChangeAspect="1"/>
          </p:cNvPicPr>
          <p:nvPr/>
        </p:nvPicPr>
        <p:blipFill>
          <a:blip r:embed="rId8"/>
          <a:stretch>
            <a:fillRect/>
          </a:stretch>
        </p:blipFill>
        <p:spPr>
          <a:xfrm>
            <a:off x="2936680" y="4858573"/>
            <a:ext cx="381000" cy="177800"/>
          </a:xfrm>
          <a:prstGeom prst="rect">
            <a:avLst/>
          </a:prstGeom>
        </p:spPr>
      </p:pic>
      <p:pic>
        <p:nvPicPr>
          <p:cNvPr id="26" name="Picture 25">
            <a:extLst>
              <a:ext uri="{FF2B5EF4-FFF2-40B4-BE49-F238E27FC236}">
                <a16:creationId xmlns:a16="http://schemas.microsoft.com/office/drawing/2014/main" id="{C62966DC-00B7-A547-9160-133CDADE5615}"/>
              </a:ext>
            </a:extLst>
          </p:cNvPr>
          <p:cNvPicPr>
            <a:picLocks noChangeAspect="1"/>
          </p:cNvPicPr>
          <p:nvPr/>
        </p:nvPicPr>
        <p:blipFill>
          <a:blip r:embed="rId13"/>
          <a:stretch>
            <a:fillRect/>
          </a:stretch>
        </p:blipFill>
        <p:spPr>
          <a:xfrm>
            <a:off x="3964253" y="4877787"/>
            <a:ext cx="393700" cy="177800"/>
          </a:xfrm>
          <a:prstGeom prst="rect">
            <a:avLst/>
          </a:prstGeom>
        </p:spPr>
      </p:pic>
      <p:pic>
        <p:nvPicPr>
          <p:cNvPr id="27" name="Picture 26">
            <a:extLst>
              <a:ext uri="{FF2B5EF4-FFF2-40B4-BE49-F238E27FC236}">
                <a16:creationId xmlns:a16="http://schemas.microsoft.com/office/drawing/2014/main" id="{215E1E17-F728-F74D-B4EB-3727BB52E4EB}"/>
              </a:ext>
            </a:extLst>
          </p:cNvPr>
          <p:cNvPicPr>
            <a:picLocks noChangeAspect="1"/>
          </p:cNvPicPr>
          <p:nvPr/>
        </p:nvPicPr>
        <p:blipFill>
          <a:blip r:embed="rId14"/>
          <a:stretch>
            <a:fillRect/>
          </a:stretch>
        </p:blipFill>
        <p:spPr>
          <a:xfrm>
            <a:off x="5178294" y="4858573"/>
            <a:ext cx="381000" cy="177800"/>
          </a:xfrm>
          <a:prstGeom prst="rect">
            <a:avLst/>
          </a:prstGeom>
        </p:spPr>
      </p:pic>
      <p:pic>
        <p:nvPicPr>
          <p:cNvPr id="28" name="Picture 27">
            <a:extLst>
              <a:ext uri="{FF2B5EF4-FFF2-40B4-BE49-F238E27FC236}">
                <a16:creationId xmlns:a16="http://schemas.microsoft.com/office/drawing/2014/main" id="{984534FF-2EC0-D345-851A-A48FCD474D15}"/>
              </a:ext>
            </a:extLst>
          </p:cNvPr>
          <p:cNvPicPr>
            <a:picLocks noChangeAspect="1"/>
          </p:cNvPicPr>
          <p:nvPr/>
        </p:nvPicPr>
        <p:blipFill>
          <a:blip r:embed="rId6"/>
          <a:stretch>
            <a:fillRect/>
          </a:stretch>
        </p:blipFill>
        <p:spPr>
          <a:xfrm>
            <a:off x="6326902" y="4788887"/>
            <a:ext cx="317500" cy="177800"/>
          </a:xfrm>
          <a:prstGeom prst="rect">
            <a:avLst/>
          </a:prstGeom>
        </p:spPr>
      </p:pic>
      <p:pic>
        <p:nvPicPr>
          <p:cNvPr id="29" name="Picture 28">
            <a:extLst>
              <a:ext uri="{FF2B5EF4-FFF2-40B4-BE49-F238E27FC236}">
                <a16:creationId xmlns:a16="http://schemas.microsoft.com/office/drawing/2014/main" id="{82664935-D2D7-6A44-8CD3-831D63EEAC7B}"/>
              </a:ext>
            </a:extLst>
          </p:cNvPr>
          <p:cNvPicPr>
            <a:picLocks noChangeAspect="1"/>
          </p:cNvPicPr>
          <p:nvPr/>
        </p:nvPicPr>
        <p:blipFill>
          <a:blip r:embed="rId10"/>
          <a:stretch>
            <a:fillRect/>
          </a:stretch>
        </p:blipFill>
        <p:spPr>
          <a:xfrm>
            <a:off x="7461223" y="4799817"/>
            <a:ext cx="317500" cy="177800"/>
          </a:xfrm>
          <a:prstGeom prst="rect">
            <a:avLst/>
          </a:prstGeom>
        </p:spPr>
      </p:pic>
      <p:pic>
        <p:nvPicPr>
          <p:cNvPr id="30" name="Picture 29">
            <a:extLst>
              <a:ext uri="{FF2B5EF4-FFF2-40B4-BE49-F238E27FC236}">
                <a16:creationId xmlns:a16="http://schemas.microsoft.com/office/drawing/2014/main" id="{52218C6A-C823-6A47-AC2A-44D5A2239EE2}"/>
              </a:ext>
            </a:extLst>
          </p:cNvPr>
          <p:cNvPicPr>
            <a:picLocks noChangeAspect="1"/>
          </p:cNvPicPr>
          <p:nvPr/>
        </p:nvPicPr>
        <p:blipFill>
          <a:blip r:embed="rId15"/>
          <a:stretch>
            <a:fillRect/>
          </a:stretch>
        </p:blipFill>
        <p:spPr>
          <a:xfrm>
            <a:off x="8751451" y="4832272"/>
            <a:ext cx="317500" cy="177800"/>
          </a:xfrm>
          <a:prstGeom prst="rect">
            <a:avLst/>
          </a:prstGeom>
        </p:spPr>
      </p:pic>
      <p:pic>
        <p:nvPicPr>
          <p:cNvPr id="31" name="Picture 30">
            <a:extLst>
              <a:ext uri="{FF2B5EF4-FFF2-40B4-BE49-F238E27FC236}">
                <a16:creationId xmlns:a16="http://schemas.microsoft.com/office/drawing/2014/main" id="{7A070F1F-D66F-534F-8C13-183CF6FFD100}"/>
              </a:ext>
            </a:extLst>
          </p:cNvPr>
          <p:cNvPicPr>
            <a:picLocks noChangeAspect="1"/>
          </p:cNvPicPr>
          <p:nvPr/>
        </p:nvPicPr>
        <p:blipFill>
          <a:blip r:embed="rId4"/>
          <a:stretch>
            <a:fillRect/>
          </a:stretch>
        </p:blipFill>
        <p:spPr>
          <a:xfrm>
            <a:off x="2068042" y="5511295"/>
            <a:ext cx="345109" cy="268418"/>
          </a:xfrm>
          <a:prstGeom prst="rect">
            <a:avLst/>
          </a:prstGeom>
        </p:spPr>
      </p:pic>
      <p:pic>
        <p:nvPicPr>
          <p:cNvPr id="32" name="Picture 31">
            <a:extLst>
              <a:ext uri="{FF2B5EF4-FFF2-40B4-BE49-F238E27FC236}">
                <a16:creationId xmlns:a16="http://schemas.microsoft.com/office/drawing/2014/main" id="{CB028297-C0F1-7A4A-9F60-66F5BFB6BCD3}"/>
              </a:ext>
            </a:extLst>
          </p:cNvPr>
          <p:cNvPicPr>
            <a:picLocks noChangeAspect="1"/>
          </p:cNvPicPr>
          <p:nvPr/>
        </p:nvPicPr>
        <p:blipFill>
          <a:blip r:embed="rId12"/>
          <a:stretch>
            <a:fillRect/>
          </a:stretch>
        </p:blipFill>
        <p:spPr>
          <a:xfrm>
            <a:off x="2434284" y="5500450"/>
            <a:ext cx="372994" cy="290107"/>
          </a:xfrm>
          <a:prstGeom prst="rect">
            <a:avLst/>
          </a:prstGeom>
        </p:spPr>
      </p:pic>
      <p:pic>
        <p:nvPicPr>
          <p:cNvPr id="33" name="Picture 32">
            <a:extLst>
              <a:ext uri="{FF2B5EF4-FFF2-40B4-BE49-F238E27FC236}">
                <a16:creationId xmlns:a16="http://schemas.microsoft.com/office/drawing/2014/main" id="{950D5A6F-DB22-C64A-838B-3BC3F9CD4CD2}"/>
              </a:ext>
            </a:extLst>
          </p:cNvPr>
          <p:cNvPicPr>
            <a:picLocks noChangeAspect="1"/>
          </p:cNvPicPr>
          <p:nvPr/>
        </p:nvPicPr>
        <p:blipFill>
          <a:blip r:embed="rId10"/>
          <a:stretch>
            <a:fillRect/>
          </a:stretch>
        </p:blipFill>
        <p:spPr>
          <a:xfrm>
            <a:off x="3011270" y="5556603"/>
            <a:ext cx="317500" cy="177800"/>
          </a:xfrm>
          <a:prstGeom prst="rect">
            <a:avLst/>
          </a:prstGeom>
        </p:spPr>
      </p:pic>
      <p:pic>
        <p:nvPicPr>
          <p:cNvPr id="34" name="Picture 33">
            <a:extLst>
              <a:ext uri="{FF2B5EF4-FFF2-40B4-BE49-F238E27FC236}">
                <a16:creationId xmlns:a16="http://schemas.microsoft.com/office/drawing/2014/main" id="{D8D1E75F-2042-8A4D-8FBA-4203E01678F8}"/>
              </a:ext>
            </a:extLst>
          </p:cNvPr>
          <p:cNvPicPr>
            <a:picLocks noChangeAspect="1"/>
          </p:cNvPicPr>
          <p:nvPr/>
        </p:nvPicPr>
        <p:blipFill>
          <a:blip r:embed="rId5"/>
          <a:stretch>
            <a:fillRect/>
          </a:stretch>
        </p:blipFill>
        <p:spPr>
          <a:xfrm>
            <a:off x="4040453" y="5511295"/>
            <a:ext cx="317500" cy="177800"/>
          </a:xfrm>
          <a:prstGeom prst="rect">
            <a:avLst/>
          </a:prstGeom>
        </p:spPr>
      </p:pic>
      <p:pic>
        <p:nvPicPr>
          <p:cNvPr id="35" name="Picture 34">
            <a:extLst>
              <a:ext uri="{FF2B5EF4-FFF2-40B4-BE49-F238E27FC236}">
                <a16:creationId xmlns:a16="http://schemas.microsoft.com/office/drawing/2014/main" id="{67CE5F2D-91E1-9D40-90F2-2F1134C93DFC}"/>
              </a:ext>
            </a:extLst>
          </p:cNvPr>
          <p:cNvPicPr>
            <a:picLocks noChangeAspect="1"/>
          </p:cNvPicPr>
          <p:nvPr/>
        </p:nvPicPr>
        <p:blipFill>
          <a:blip r:embed="rId5"/>
          <a:stretch>
            <a:fillRect/>
          </a:stretch>
        </p:blipFill>
        <p:spPr>
          <a:xfrm>
            <a:off x="5210044" y="5496865"/>
            <a:ext cx="317500" cy="177800"/>
          </a:xfrm>
          <a:prstGeom prst="rect">
            <a:avLst/>
          </a:prstGeom>
        </p:spPr>
      </p:pic>
      <p:pic>
        <p:nvPicPr>
          <p:cNvPr id="36" name="Picture 35">
            <a:extLst>
              <a:ext uri="{FF2B5EF4-FFF2-40B4-BE49-F238E27FC236}">
                <a16:creationId xmlns:a16="http://schemas.microsoft.com/office/drawing/2014/main" id="{AD39531C-DB86-2A4A-AD6D-78F00ED012C8}"/>
              </a:ext>
            </a:extLst>
          </p:cNvPr>
          <p:cNvPicPr>
            <a:picLocks noChangeAspect="1"/>
          </p:cNvPicPr>
          <p:nvPr/>
        </p:nvPicPr>
        <p:blipFill>
          <a:blip r:embed="rId5"/>
          <a:stretch>
            <a:fillRect/>
          </a:stretch>
        </p:blipFill>
        <p:spPr>
          <a:xfrm>
            <a:off x="6386569" y="5496865"/>
            <a:ext cx="317500" cy="177800"/>
          </a:xfrm>
          <a:prstGeom prst="rect">
            <a:avLst/>
          </a:prstGeom>
        </p:spPr>
      </p:pic>
      <p:pic>
        <p:nvPicPr>
          <p:cNvPr id="37" name="Picture 36">
            <a:extLst>
              <a:ext uri="{FF2B5EF4-FFF2-40B4-BE49-F238E27FC236}">
                <a16:creationId xmlns:a16="http://schemas.microsoft.com/office/drawing/2014/main" id="{D3FF2EAF-73AF-214E-B165-0857DBCF58CC}"/>
              </a:ext>
            </a:extLst>
          </p:cNvPr>
          <p:cNvPicPr>
            <a:picLocks noChangeAspect="1"/>
          </p:cNvPicPr>
          <p:nvPr/>
        </p:nvPicPr>
        <p:blipFill>
          <a:blip r:embed="rId10"/>
          <a:stretch>
            <a:fillRect/>
          </a:stretch>
        </p:blipFill>
        <p:spPr>
          <a:xfrm>
            <a:off x="7467396" y="5511295"/>
            <a:ext cx="317500" cy="177800"/>
          </a:xfrm>
          <a:prstGeom prst="rect">
            <a:avLst/>
          </a:prstGeom>
        </p:spPr>
      </p:pic>
      <p:pic>
        <p:nvPicPr>
          <p:cNvPr id="38" name="Picture 37">
            <a:extLst>
              <a:ext uri="{FF2B5EF4-FFF2-40B4-BE49-F238E27FC236}">
                <a16:creationId xmlns:a16="http://schemas.microsoft.com/office/drawing/2014/main" id="{78FFDB9B-39F2-3943-BC5F-9C83B66A786E}"/>
              </a:ext>
            </a:extLst>
          </p:cNvPr>
          <p:cNvPicPr>
            <a:picLocks noChangeAspect="1"/>
          </p:cNvPicPr>
          <p:nvPr/>
        </p:nvPicPr>
        <p:blipFill>
          <a:blip r:embed="rId15"/>
          <a:stretch>
            <a:fillRect/>
          </a:stretch>
        </p:blipFill>
        <p:spPr>
          <a:xfrm>
            <a:off x="8751451" y="5504665"/>
            <a:ext cx="317500" cy="177800"/>
          </a:xfrm>
          <a:prstGeom prst="rect">
            <a:avLst/>
          </a:prstGeom>
        </p:spPr>
      </p:pic>
      <p:pic>
        <p:nvPicPr>
          <p:cNvPr id="10" name="Picture 9">
            <a:extLst>
              <a:ext uri="{FF2B5EF4-FFF2-40B4-BE49-F238E27FC236}">
                <a16:creationId xmlns:a16="http://schemas.microsoft.com/office/drawing/2014/main" id="{B917EB47-4D20-C444-90C4-CE5D38215FE6}"/>
              </a:ext>
            </a:extLst>
          </p:cNvPr>
          <p:cNvPicPr>
            <a:picLocks noChangeAspect="1"/>
          </p:cNvPicPr>
          <p:nvPr/>
        </p:nvPicPr>
        <p:blipFill>
          <a:blip r:embed="rId16"/>
          <a:stretch>
            <a:fillRect/>
          </a:stretch>
        </p:blipFill>
        <p:spPr>
          <a:xfrm>
            <a:off x="4336613" y="6058976"/>
            <a:ext cx="3416300" cy="622300"/>
          </a:xfrm>
          <a:prstGeom prst="rect">
            <a:avLst/>
          </a:prstGeom>
        </p:spPr>
      </p:pic>
    </p:spTree>
    <p:extLst>
      <p:ext uri="{BB962C8B-B14F-4D97-AF65-F5344CB8AC3E}">
        <p14:creationId xmlns:p14="http://schemas.microsoft.com/office/powerpoint/2010/main" val="136104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81AD995-667F-D04D-B606-B6595FC0E824}"/>
              </a:ext>
            </a:extLst>
          </p:cNvPr>
          <p:cNvGraphicFramePr>
            <a:graphicFrameLocks noGrp="1"/>
          </p:cNvGraphicFramePr>
          <p:nvPr>
            <p:extLst>
              <p:ext uri="{D42A27DB-BD31-4B8C-83A1-F6EECF244321}">
                <p14:modId xmlns:p14="http://schemas.microsoft.com/office/powerpoint/2010/main" val="2384222128"/>
              </p:ext>
            </p:extLst>
          </p:nvPr>
        </p:nvGraphicFramePr>
        <p:xfrm>
          <a:off x="981844" y="1052736"/>
          <a:ext cx="10513170" cy="3937976"/>
        </p:xfrm>
        <a:graphic>
          <a:graphicData uri="http://schemas.openxmlformats.org/drawingml/2006/table">
            <a:tbl>
              <a:tblPr firstRow="1" bandRow="1">
                <a:tableStyleId>{8EC20E35-A176-4012-BC5E-935CFFF8708E}</a:tableStyleId>
              </a:tblPr>
              <a:tblGrid>
                <a:gridCol w="1168130">
                  <a:extLst>
                    <a:ext uri="{9D8B030D-6E8A-4147-A177-3AD203B41FA5}">
                      <a16:colId xmlns:a16="http://schemas.microsoft.com/office/drawing/2014/main" val="1111366649"/>
                    </a:ext>
                  </a:extLst>
                </a:gridCol>
                <a:gridCol w="1168130">
                  <a:extLst>
                    <a:ext uri="{9D8B030D-6E8A-4147-A177-3AD203B41FA5}">
                      <a16:colId xmlns:a16="http://schemas.microsoft.com/office/drawing/2014/main" val="3846017407"/>
                    </a:ext>
                  </a:extLst>
                </a:gridCol>
                <a:gridCol w="1168130">
                  <a:extLst>
                    <a:ext uri="{9D8B030D-6E8A-4147-A177-3AD203B41FA5}">
                      <a16:colId xmlns:a16="http://schemas.microsoft.com/office/drawing/2014/main" val="3023611519"/>
                    </a:ext>
                  </a:extLst>
                </a:gridCol>
                <a:gridCol w="1168130">
                  <a:extLst>
                    <a:ext uri="{9D8B030D-6E8A-4147-A177-3AD203B41FA5}">
                      <a16:colId xmlns:a16="http://schemas.microsoft.com/office/drawing/2014/main" val="2834031559"/>
                    </a:ext>
                  </a:extLst>
                </a:gridCol>
                <a:gridCol w="1168130">
                  <a:extLst>
                    <a:ext uri="{9D8B030D-6E8A-4147-A177-3AD203B41FA5}">
                      <a16:colId xmlns:a16="http://schemas.microsoft.com/office/drawing/2014/main" val="1563920093"/>
                    </a:ext>
                  </a:extLst>
                </a:gridCol>
                <a:gridCol w="1168130">
                  <a:extLst>
                    <a:ext uri="{9D8B030D-6E8A-4147-A177-3AD203B41FA5}">
                      <a16:colId xmlns:a16="http://schemas.microsoft.com/office/drawing/2014/main" val="1163866103"/>
                    </a:ext>
                  </a:extLst>
                </a:gridCol>
                <a:gridCol w="1168130">
                  <a:extLst>
                    <a:ext uri="{9D8B030D-6E8A-4147-A177-3AD203B41FA5}">
                      <a16:colId xmlns:a16="http://schemas.microsoft.com/office/drawing/2014/main" val="1531768518"/>
                    </a:ext>
                  </a:extLst>
                </a:gridCol>
                <a:gridCol w="1168130">
                  <a:extLst>
                    <a:ext uri="{9D8B030D-6E8A-4147-A177-3AD203B41FA5}">
                      <a16:colId xmlns:a16="http://schemas.microsoft.com/office/drawing/2014/main" val="3469868922"/>
                    </a:ext>
                  </a:extLst>
                </a:gridCol>
                <a:gridCol w="1168130">
                  <a:extLst>
                    <a:ext uri="{9D8B030D-6E8A-4147-A177-3AD203B41FA5}">
                      <a16:colId xmlns:a16="http://schemas.microsoft.com/office/drawing/2014/main" val="2368642049"/>
                    </a:ext>
                  </a:extLst>
                </a:gridCol>
              </a:tblGrid>
              <a:tr h="370840">
                <a:tc>
                  <a:txBody>
                    <a:bodyPr/>
                    <a:lstStyle/>
                    <a:p>
                      <a:r>
                        <a:rPr lang="en-US" altLang="zh-Hans" dirty="0"/>
                        <a:t>sample</a:t>
                      </a:r>
                      <a:endParaRPr lang="en-US" dirty="0"/>
                    </a:p>
                  </a:txBody>
                  <a:tcPr/>
                </a:tc>
                <a:tc>
                  <a:txBody>
                    <a:bodyPr/>
                    <a:lstStyle/>
                    <a:p>
                      <a:r>
                        <a:rPr lang="en-US" altLang="zh-Hans" dirty="0"/>
                        <a:t>x1</a:t>
                      </a:r>
                      <a:endParaRPr lang="en-US" dirty="0"/>
                    </a:p>
                  </a:txBody>
                  <a:tcPr/>
                </a:tc>
                <a:tc>
                  <a:txBody>
                    <a:bodyPr/>
                    <a:lstStyle/>
                    <a:p>
                      <a:r>
                        <a:rPr lang="en-US" altLang="zh-Hans" dirty="0"/>
                        <a:t>x2</a:t>
                      </a:r>
                      <a:endParaRPr lang="en-US" dirty="0"/>
                    </a:p>
                  </a:txBody>
                  <a:tcPr/>
                </a:tc>
                <a:tc>
                  <a:txBody>
                    <a:bodyPr/>
                    <a:lstStyle/>
                    <a:p>
                      <a:r>
                        <a:rPr lang="en-US" altLang="zh-Hans" dirty="0"/>
                        <a:t>x3</a:t>
                      </a:r>
                      <a:endParaRPr lang="en-US" dirty="0"/>
                    </a:p>
                  </a:txBody>
                  <a:tcPr/>
                </a:tc>
                <a:tc>
                  <a:txBody>
                    <a:bodyPr/>
                    <a:lstStyle/>
                    <a:p>
                      <a:r>
                        <a:rPr lang="en-US" altLang="zh-Hans" dirty="0"/>
                        <a:t>x4</a:t>
                      </a:r>
                      <a:endParaRPr lang="en-US" dirty="0"/>
                    </a:p>
                  </a:txBody>
                  <a:tcPr/>
                </a:tc>
                <a:tc>
                  <a:txBody>
                    <a:bodyPr/>
                    <a:lstStyle/>
                    <a:p>
                      <a:r>
                        <a:rPr lang="en-US" altLang="zh-Hans" dirty="0"/>
                        <a:t>x5</a:t>
                      </a:r>
                      <a:endParaRPr lang="en-US" dirty="0"/>
                    </a:p>
                  </a:txBody>
                  <a:tcPr/>
                </a:tc>
                <a:tc>
                  <a:txBody>
                    <a:bodyPr/>
                    <a:lstStyle/>
                    <a:p>
                      <a:r>
                        <a:rPr lang="en-US" altLang="zh-Hans" dirty="0"/>
                        <a:t>x6</a:t>
                      </a:r>
                      <a:endParaRPr lang="en-US" dirty="0"/>
                    </a:p>
                  </a:txBody>
                  <a:tcPr/>
                </a:tc>
                <a:tc>
                  <a:txBody>
                    <a:bodyPr/>
                    <a:lstStyle/>
                    <a:p>
                      <a:r>
                        <a:rPr lang="en-US" altLang="zh-Hans" dirty="0"/>
                        <a:t>Z1</a:t>
                      </a:r>
                      <a:endParaRPr lang="en-US" dirty="0"/>
                    </a:p>
                  </a:txBody>
                  <a:tcPr/>
                </a:tc>
                <a:tc>
                  <a:txBody>
                    <a:bodyPr/>
                    <a:lstStyle/>
                    <a:p>
                      <a:r>
                        <a:rPr lang="en-US" altLang="zh-Hans" dirty="0"/>
                        <a:t>Z2</a:t>
                      </a:r>
                      <a:endParaRPr lang="en-US" dirty="0"/>
                    </a:p>
                  </a:txBody>
                  <a:tcPr/>
                </a:tc>
                <a:extLst>
                  <a:ext uri="{0D108BD9-81ED-4DB2-BD59-A6C34878D82A}">
                    <a16:rowId xmlns:a16="http://schemas.microsoft.com/office/drawing/2014/main" val="235484067"/>
                  </a:ext>
                </a:extLst>
              </a:tr>
              <a:tr h="370840">
                <a:tc>
                  <a:txBody>
                    <a:bodyPr/>
                    <a:lstStyle/>
                    <a:p>
                      <a:r>
                        <a:rPr lang="en-US" altLang="zh-Hans" dirty="0"/>
                        <a:t>X</a:t>
                      </a:r>
                      <a:endParaRPr lang="en-US" dirty="0"/>
                    </a:p>
                  </a:txBody>
                  <a:tcPr/>
                </a:tc>
                <a:tc>
                  <a:txBody>
                    <a:bodyPr/>
                    <a:lstStyle/>
                    <a:p>
                      <a:r>
                        <a:rPr lang="en-US" altLang="zh-Hans" dirty="0"/>
                        <a:t>(1,1)</a:t>
                      </a:r>
                      <a:endParaRPr lang="en-US" dirty="0"/>
                    </a:p>
                  </a:txBody>
                  <a:tcPr/>
                </a:tc>
                <a:tc>
                  <a:txBody>
                    <a:bodyPr/>
                    <a:lstStyle/>
                    <a:p>
                      <a:r>
                        <a:rPr lang="en-US" altLang="zh-Hans" dirty="0"/>
                        <a:t>(0,0)</a:t>
                      </a:r>
                      <a:endParaRPr lang="en-US" dirty="0"/>
                    </a:p>
                  </a:txBody>
                  <a:tcPr/>
                </a:tc>
                <a:tc>
                  <a:txBody>
                    <a:bodyPr/>
                    <a:lstStyle/>
                    <a:p>
                      <a:r>
                        <a:rPr lang="en-US" altLang="zh-Hans" dirty="0"/>
                        <a:t>(2,0)</a:t>
                      </a:r>
                      <a:endParaRPr lang="en-US" dirty="0"/>
                    </a:p>
                  </a:txBody>
                  <a:tcPr/>
                </a:tc>
                <a:tc>
                  <a:txBody>
                    <a:bodyPr/>
                    <a:lstStyle/>
                    <a:p>
                      <a:r>
                        <a:rPr lang="en-US" altLang="zh-Hans" dirty="0"/>
                        <a:t>(4,4)</a:t>
                      </a:r>
                      <a:endParaRPr lang="en-US" dirty="0"/>
                    </a:p>
                  </a:txBody>
                  <a:tcPr/>
                </a:tc>
                <a:tc>
                  <a:txBody>
                    <a:bodyPr/>
                    <a:lstStyle/>
                    <a:p>
                      <a:r>
                        <a:rPr lang="en-US" altLang="zh-Hans" dirty="0"/>
                        <a:t>(5,5)</a:t>
                      </a:r>
                      <a:endParaRPr lang="en-US" dirty="0"/>
                    </a:p>
                  </a:txBody>
                  <a:tcPr/>
                </a:tc>
                <a:tc>
                  <a:txBody>
                    <a:bodyPr/>
                    <a:lstStyle/>
                    <a:p>
                      <a:r>
                        <a:rPr lang="en-US" altLang="zh-Hans" dirty="0"/>
                        <a:t>(5,3)</a:t>
                      </a:r>
                      <a:endParaRPr lang="en-US" dirty="0"/>
                    </a:p>
                  </a:txBody>
                  <a:tcPr/>
                </a:tc>
                <a:tc>
                  <a:txBody>
                    <a:bodyPr/>
                    <a:lstStyle/>
                    <a:p>
                      <a:r>
                        <a:rPr lang="en-US" altLang="zh-Hans" dirty="0"/>
                        <a:t>(1,1)</a:t>
                      </a:r>
                      <a:endParaRPr lang="en-US" dirty="0"/>
                    </a:p>
                  </a:txBody>
                  <a:tcPr/>
                </a:tc>
                <a:tc>
                  <a:txBody>
                    <a:bodyPr/>
                    <a:lstStyle/>
                    <a:p>
                      <a:endParaRPr lang="en-US" dirty="0"/>
                    </a:p>
                  </a:txBody>
                  <a:tcPr/>
                </a:tc>
                <a:extLst>
                  <a:ext uri="{0D108BD9-81ED-4DB2-BD59-A6C34878D82A}">
                    <a16:rowId xmlns:a16="http://schemas.microsoft.com/office/drawing/2014/main" val="1846208770"/>
                  </a:ext>
                </a:extLst>
              </a:tr>
              <a:tr h="455832">
                <a:tc>
                  <a:txBody>
                    <a:bodyPr/>
                    <a:lstStyle/>
                    <a:p>
                      <a:r>
                        <a:rPr lang="en-US" altLang="zh-Hans" dirty="0"/>
                        <a:t>Distance</a:t>
                      </a:r>
                      <a:r>
                        <a:rPr lang="zh-Hans" altLang="en-US" dirty="0"/>
                        <a:t> </a:t>
                      </a:r>
                      <a:r>
                        <a:rPr lang="en-US" altLang="zh-Hans" dirty="0"/>
                        <a:t>of</a:t>
                      </a:r>
                      <a:r>
                        <a:rPr lang="zh-Hans" altLang="en-US" dirty="0"/>
                        <a:t>      </a:t>
                      </a:r>
                      <a:r>
                        <a:rPr lang="en-US" altLang="zh-Hans" dirty="0"/>
                        <a:t>to</a:t>
                      </a:r>
                      <a:r>
                        <a:rPr lang="zh-Hans" altLang="en-US" dirty="0"/>
                        <a:t>      </a:t>
                      </a:r>
                      <a:endParaRPr lang="en-US" altLang="zh-Hans" dirty="0"/>
                    </a:p>
                    <a:p>
                      <a:r>
                        <a:rPr lang="zh-Hans" altLang="en-US" dirty="0"/>
                        <a:t> </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altLang="zh-Hans" dirty="0"/>
                        <a:t>=X5</a:t>
                      </a:r>
                    </a:p>
                    <a:p>
                      <a:r>
                        <a:rPr lang="en-US" altLang="zh-Hans" dirty="0"/>
                        <a:t>(5,5)</a:t>
                      </a:r>
                      <a:endParaRPr lang="en-US" dirty="0"/>
                    </a:p>
                  </a:txBody>
                  <a:tcPr/>
                </a:tc>
                <a:extLst>
                  <a:ext uri="{0D108BD9-81ED-4DB2-BD59-A6C34878D82A}">
                    <a16:rowId xmlns:a16="http://schemas.microsoft.com/office/drawing/2014/main" val="2426899047"/>
                  </a:ext>
                </a:extLst>
              </a:tr>
              <a:tr h="455832">
                <a:tc>
                  <a:txBody>
                    <a:bodyPr/>
                    <a:lstStyle/>
                    <a:p>
                      <a:r>
                        <a:rPr lang="en-US" altLang="zh-Hans" dirty="0"/>
                        <a:t>Distance</a:t>
                      </a:r>
                      <a:r>
                        <a:rPr lang="zh-Hans" altLang="en-US" dirty="0"/>
                        <a:t> </a:t>
                      </a:r>
                      <a:r>
                        <a:rPr lang="en-US" altLang="zh-Hans" dirty="0"/>
                        <a:t>of</a:t>
                      </a:r>
                      <a:r>
                        <a:rPr lang="zh-Hans" altLang="en-US" dirty="0"/>
                        <a:t>      </a:t>
                      </a:r>
                      <a:r>
                        <a:rPr lang="en-US" altLang="zh-Hans" dirty="0"/>
                        <a:t>to</a:t>
                      </a:r>
                      <a:r>
                        <a:rPr lang="zh-Hans" altLang="en-US" dirty="0"/>
                        <a:t>      </a:t>
                      </a:r>
                      <a:endParaRPr lang="en-US" altLang="zh-Hans" dirty="0"/>
                    </a:p>
                    <a:p>
                      <a:r>
                        <a:rPr lang="zh-Hans" altLang="en-US" dirty="0"/>
                        <a:t> </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64807297"/>
                  </a:ext>
                </a:extLst>
              </a:tr>
              <a:tr h="455832">
                <a:tc>
                  <a:txBody>
                    <a:bodyPr/>
                    <a:lstStyle/>
                    <a:p>
                      <a:r>
                        <a:rPr lang="en-US" altLang="zh-Hans" dirty="0"/>
                        <a:t>Min(</a:t>
                      </a:r>
                      <a:r>
                        <a:rPr lang="zh-Hans" altLang="en-US" dirty="0"/>
                        <a:t>      </a:t>
                      </a:r>
                      <a:r>
                        <a:rPr lang="en-US" altLang="zh-Hans" dirty="0"/>
                        <a:t>,</a:t>
                      </a:r>
                      <a:r>
                        <a:rPr lang="zh-Hans" altLang="en-US" dirty="0"/>
                        <a:t>     </a:t>
                      </a:r>
                      <a:endParaRPr lang="en-US" dirty="0"/>
                    </a:p>
                  </a:txBody>
                  <a:tcPr/>
                </a:tc>
                <a:tc>
                  <a:txBody>
                    <a:bodyPr/>
                    <a:lstStyle/>
                    <a:p>
                      <a:r>
                        <a:rPr lang="en-US" altLang="zh-Hans" dirty="0"/>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81818421"/>
                  </a:ext>
                </a:extLst>
              </a:tr>
              <a:tr h="4558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ans" dirty="0"/>
                        <a:t>Min(</a:t>
                      </a:r>
                      <a:r>
                        <a:rPr lang="zh-Hans" altLang="en-US" dirty="0"/>
                        <a:t>      </a:t>
                      </a:r>
                      <a:r>
                        <a:rPr lang="en-US" altLang="zh-Hans" dirty="0"/>
                        <a:t>,</a:t>
                      </a:r>
                      <a:r>
                        <a:rPr lang="zh-Hans" altLang="en-US" dirty="0"/>
                        <a:t>    </a:t>
                      </a:r>
                      <a:r>
                        <a:rPr lang="en-US" altLang="zh-Hans" dirty="0"/>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168493477"/>
                  </a:ext>
                </a:extLst>
              </a:tr>
              <a:tr h="455832">
                <a:tc>
                  <a:txBody>
                    <a:bodyPr/>
                    <a:lstStyle/>
                    <a:p>
                      <a:r>
                        <a:rPr lang="en-US" altLang="zh-Hans" dirty="0"/>
                        <a:t>Class</a:t>
                      </a:r>
                      <a:r>
                        <a:rPr lang="zh-Hans" altLang="en-US" dirty="0"/>
                        <a:t> </a:t>
                      </a:r>
                      <a:r>
                        <a:rPr lang="en-US" altLang="zh-Hans" dirty="0"/>
                        <a:t>(k)</a:t>
                      </a:r>
                      <a:endParaRPr lang="en-US" dirty="0"/>
                    </a:p>
                  </a:txBody>
                  <a:tcPr/>
                </a:tc>
                <a:tc>
                  <a:txBody>
                    <a:bodyPr/>
                    <a:lstStyle/>
                    <a:p>
                      <a:r>
                        <a:rPr lang="en-US" altLang="zh-Hans" dirty="0"/>
                        <a:t>1</a:t>
                      </a:r>
                      <a:endParaRPr lang="en-US" dirty="0"/>
                    </a:p>
                  </a:txBody>
                  <a:tcPr/>
                </a:tc>
                <a:tc>
                  <a:txBody>
                    <a:bodyPr/>
                    <a:lstStyle/>
                    <a:p>
                      <a:r>
                        <a:rPr lang="en-US" altLang="zh-Hans" dirty="0"/>
                        <a:t>1</a:t>
                      </a:r>
                      <a:endParaRPr lang="en-US" dirty="0"/>
                    </a:p>
                  </a:txBody>
                  <a:tcPr/>
                </a:tc>
                <a:tc>
                  <a:txBody>
                    <a:bodyPr/>
                    <a:lstStyle/>
                    <a:p>
                      <a:r>
                        <a:rPr lang="en-US" altLang="zh-Hans" dirty="0"/>
                        <a:t>1</a:t>
                      </a:r>
                      <a:endParaRPr lang="en-US" dirty="0"/>
                    </a:p>
                  </a:txBody>
                  <a:tcPr/>
                </a:tc>
                <a:tc>
                  <a:txBody>
                    <a:bodyPr/>
                    <a:lstStyle/>
                    <a:p>
                      <a:r>
                        <a:rPr lang="en-US" altLang="zh-Hans" dirty="0"/>
                        <a:t>2</a:t>
                      </a:r>
                      <a:endParaRPr lang="en-US" dirty="0"/>
                    </a:p>
                  </a:txBody>
                  <a:tcPr/>
                </a:tc>
                <a:tc>
                  <a:txBody>
                    <a:bodyPr/>
                    <a:lstStyle/>
                    <a:p>
                      <a:r>
                        <a:rPr lang="en-US" altLang="zh-Hans" dirty="0"/>
                        <a:t>2</a:t>
                      </a:r>
                      <a:endParaRPr lang="en-US" dirty="0"/>
                    </a:p>
                  </a:txBody>
                  <a:tcPr/>
                </a:tc>
                <a:tc>
                  <a:txBody>
                    <a:bodyPr/>
                    <a:lstStyle/>
                    <a:p>
                      <a:r>
                        <a:rPr lang="en-US" altLang="zh-Hans" dirty="0"/>
                        <a:t>2</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277812763"/>
                  </a:ext>
                </a:extLst>
              </a:tr>
            </a:tbl>
          </a:graphicData>
        </a:graphic>
      </p:graphicFrame>
      <p:pic>
        <p:nvPicPr>
          <p:cNvPr id="3" name="Picture 2">
            <a:extLst>
              <a:ext uri="{FF2B5EF4-FFF2-40B4-BE49-F238E27FC236}">
                <a16:creationId xmlns:a16="http://schemas.microsoft.com/office/drawing/2014/main" id="{7C9129B7-87A9-E44B-B7A1-8DCCE9646CC6}"/>
              </a:ext>
            </a:extLst>
          </p:cNvPr>
          <p:cNvPicPr>
            <a:picLocks noChangeAspect="1"/>
          </p:cNvPicPr>
          <p:nvPr/>
        </p:nvPicPr>
        <p:blipFill>
          <a:blip r:embed="rId2"/>
          <a:stretch>
            <a:fillRect/>
          </a:stretch>
        </p:blipFill>
        <p:spPr>
          <a:xfrm>
            <a:off x="1284610" y="2104604"/>
            <a:ext cx="288032" cy="268830"/>
          </a:xfrm>
          <a:prstGeom prst="rect">
            <a:avLst/>
          </a:prstGeom>
        </p:spPr>
      </p:pic>
      <p:pic>
        <p:nvPicPr>
          <p:cNvPr id="4" name="Picture 3">
            <a:extLst>
              <a:ext uri="{FF2B5EF4-FFF2-40B4-BE49-F238E27FC236}">
                <a16:creationId xmlns:a16="http://schemas.microsoft.com/office/drawing/2014/main" id="{9DDDFE3D-7C88-4240-9D5C-0C58EF339F32}"/>
              </a:ext>
            </a:extLst>
          </p:cNvPr>
          <p:cNvPicPr>
            <a:picLocks noChangeAspect="1"/>
          </p:cNvPicPr>
          <p:nvPr/>
        </p:nvPicPr>
        <p:blipFill>
          <a:blip r:embed="rId3"/>
          <a:stretch>
            <a:fillRect/>
          </a:stretch>
        </p:blipFill>
        <p:spPr>
          <a:xfrm>
            <a:off x="1845940" y="2115177"/>
            <a:ext cx="307406" cy="286912"/>
          </a:xfrm>
          <a:prstGeom prst="rect">
            <a:avLst/>
          </a:prstGeom>
        </p:spPr>
      </p:pic>
      <p:pic>
        <p:nvPicPr>
          <p:cNvPr id="5" name="Picture 4">
            <a:extLst>
              <a:ext uri="{FF2B5EF4-FFF2-40B4-BE49-F238E27FC236}">
                <a16:creationId xmlns:a16="http://schemas.microsoft.com/office/drawing/2014/main" id="{7EEB38A5-FA1C-2F4E-B7C5-FA1FEBE91F92}"/>
              </a:ext>
            </a:extLst>
          </p:cNvPr>
          <p:cNvPicPr>
            <a:picLocks noChangeAspect="1"/>
          </p:cNvPicPr>
          <p:nvPr/>
        </p:nvPicPr>
        <p:blipFill>
          <a:blip r:embed="rId4"/>
          <a:stretch>
            <a:fillRect/>
          </a:stretch>
        </p:blipFill>
        <p:spPr>
          <a:xfrm>
            <a:off x="1098750" y="2373434"/>
            <a:ext cx="345109" cy="268418"/>
          </a:xfrm>
          <a:prstGeom prst="rect">
            <a:avLst/>
          </a:prstGeom>
        </p:spPr>
      </p:pic>
      <p:pic>
        <p:nvPicPr>
          <p:cNvPr id="6" name="Picture 5">
            <a:extLst>
              <a:ext uri="{FF2B5EF4-FFF2-40B4-BE49-F238E27FC236}">
                <a16:creationId xmlns:a16="http://schemas.microsoft.com/office/drawing/2014/main" id="{9ED90B14-FD61-CE4B-BB67-33600B864CB9}"/>
              </a:ext>
            </a:extLst>
          </p:cNvPr>
          <p:cNvPicPr>
            <a:picLocks noChangeAspect="1"/>
          </p:cNvPicPr>
          <p:nvPr/>
        </p:nvPicPr>
        <p:blipFill>
          <a:blip r:embed="rId5"/>
          <a:stretch>
            <a:fillRect/>
          </a:stretch>
        </p:blipFill>
        <p:spPr>
          <a:xfrm>
            <a:off x="3617537" y="2166609"/>
            <a:ext cx="317500" cy="177800"/>
          </a:xfrm>
          <a:prstGeom prst="rect">
            <a:avLst/>
          </a:prstGeom>
        </p:spPr>
      </p:pic>
      <p:pic>
        <p:nvPicPr>
          <p:cNvPr id="7" name="Picture 6">
            <a:extLst>
              <a:ext uri="{FF2B5EF4-FFF2-40B4-BE49-F238E27FC236}">
                <a16:creationId xmlns:a16="http://schemas.microsoft.com/office/drawing/2014/main" id="{106BE380-5C3F-9E4E-AE76-0ECBA0E3D975}"/>
              </a:ext>
            </a:extLst>
          </p:cNvPr>
          <p:cNvPicPr>
            <a:picLocks noChangeAspect="1"/>
          </p:cNvPicPr>
          <p:nvPr/>
        </p:nvPicPr>
        <p:blipFill>
          <a:blip r:embed="rId6"/>
          <a:stretch>
            <a:fillRect/>
          </a:stretch>
        </p:blipFill>
        <p:spPr>
          <a:xfrm>
            <a:off x="4769665" y="2162028"/>
            <a:ext cx="317500" cy="177800"/>
          </a:xfrm>
          <a:prstGeom prst="rect">
            <a:avLst/>
          </a:prstGeom>
        </p:spPr>
      </p:pic>
      <p:pic>
        <p:nvPicPr>
          <p:cNvPr id="8" name="Picture 7">
            <a:extLst>
              <a:ext uri="{FF2B5EF4-FFF2-40B4-BE49-F238E27FC236}">
                <a16:creationId xmlns:a16="http://schemas.microsoft.com/office/drawing/2014/main" id="{BC18E270-1AA2-2349-BC89-FDD994B7FF2C}"/>
              </a:ext>
            </a:extLst>
          </p:cNvPr>
          <p:cNvPicPr>
            <a:picLocks noChangeAspect="1"/>
          </p:cNvPicPr>
          <p:nvPr/>
        </p:nvPicPr>
        <p:blipFill>
          <a:blip r:embed="rId7"/>
          <a:stretch>
            <a:fillRect/>
          </a:stretch>
        </p:blipFill>
        <p:spPr>
          <a:xfrm>
            <a:off x="5783213" y="2162028"/>
            <a:ext cx="393700" cy="177800"/>
          </a:xfrm>
          <a:prstGeom prst="rect">
            <a:avLst/>
          </a:prstGeom>
        </p:spPr>
      </p:pic>
      <p:pic>
        <p:nvPicPr>
          <p:cNvPr id="9" name="Picture 8">
            <a:extLst>
              <a:ext uri="{FF2B5EF4-FFF2-40B4-BE49-F238E27FC236}">
                <a16:creationId xmlns:a16="http://schemas.microsoft.com/office/drawing/2014/main" id="{8F192371-ABD1-BB48-A6FA-538EF9C12B16}"/>
              </a:ext>
            </a:extLst>
          </p:cNvPr>
          <p:cNvPicPr>
            <a:picLocks noChangeAspect="1"/>
          </p:cNvPicPr>
          <p:nvPr/>
        </p:nvPicPr>
        <p:blipFill>
          <a:blip r:embed="rId8"/>
          <a:stretch>
            <a:fillRect/>
          </a:stretch>
        </p:blipFill>
        <p:spPr>
          <a:xfrm>
            <a:off x="6907660" y="2162762"/>
            <a:ext cx="381000" cy="177800"/>
          </a:xfrm>
          <a:prstGeom prst="rect">
            <a:avLst/>
          </a:prstGeom>
        </p:spPr>
      </p:pic>
      <p:pic>
        <p:nvPicPr>
          <p:cNvPr id="10" name="Picture 9">
            <a:extLst>
              <a:ext uri="{FF2B5EF4-FFF2-40B4-BE49-F238E27FC236}">
                <a16:creationId xmlns:a16="http://schemas.microsoft.com/office/drawing/2014/main" id="{35FB124C-22E2-ED45-A57E-C2802C3C3315}"/>
              </a:ext>
            </a:extLst>
          </p:cNvPr>
          <p:cNvPicPr>
            <a:picLocks noChangeAspect="1"/>
          </p:cNvPicPr>
          <p:nvPr/>
        </p:nvPicPr>
        <p:blipFill>
          <a:blip r:embed="rId9"/>
          <a:stretch>
            <a:fillRect/>
          </a:stretch>
        </p:blipFill>
        <p:spPr>
          <a:xfrm>
            <a:off x="8131685" y="2162028"/>
            <a:ext cx="393700" cy="177800"/>
          </a:xfrm>
          <a:prstGeom prst="rect">
            <a:avLst/>
          </a:prstGeom>
        </p:spPr>
      </p:pic>
      <p:pic>
        <p:nvPicPr>
          <p:cNvPr id="11" name="Picture 10">
            <a:extLst>
              <a:ext uri="{FF2B5EF4-FFF2-40B4-BE49-F238E27FC236}">
                <a16:creationId xmlns:a16="http://schemas.microsoft.com/office/drawing/2014/main" id="{CDCE4832-D8AF-3047-9215-F5D7BFEFE375}"/>
              </a:ext>
            </a:extLst>
          </p:cNvPr>
          <p:cNvPicPr>
            <a:picLocks noChangeAspect="1"/>
          </p:cNvPicPr>
          <p:nvPr/>
        </p:nvPicPr>
        <p:blipFill>
          <a:blip r:embed="rId10"/>
          <a:stretch>
            <a:fillRect/>
          </a:stretch>
        </p:blipFill>
        <p:spPr>
          <a:xfrm>
            <a:off x="2429604" y="2162028"/>
            <a:ext cx="317500" cy="177800"/>
          </a:xfrm>
          <a:prstGeom prst="rect">
            <a:avLst/>
          </a:prstGeom>
        </p:spPr>
      </p:pic>
      <p:pic>
        <p:nvPicPr>
          <p:cNvPr id="12" name="Picture 11">
            <a:extLst>
              <a:ext uri="{FF2B5EF4-FFF2-40B4-BE49-F238E27FC236}">
                <a16:creationId xmlns:a16="http://schemas.microsoft.com/office/drawing/2014/main" id="{AB006982-110A-E84C-88B4-D688E618B742}"/>
              </a:ext>
            </a:extLst>
          </p:cNvPr>
          <p:cNvPicPr>
            <a:picLocks noChangeAspect="1"/>
          </p:cNvPicPr>
          <p:nvPr/>
        </p:nvPicPr>
        <p:blipFill>
          <a:blip r:embed="rId2"/>
          <a:stretch>
            <a:fillRect/>
          </a:stretch>
        </p:blipFill>
        <p:spPr>
          <a:xfrm>
            <a:off x="1298610" y="3049329"/>
            <a:ext cx="288032" cy="268830"/>
          </a:xfrm>
          <a:prstGeom prst="rect">
            <a:avLst/>
          </a:prstGeom>
        </p:spPr>
      </p:pic>
      <p:pic>
        <p:nvPicPr>
          <p:cNvPr id="13" name="Picture 12">
            <a:extLst>
              <a:ext uri="{FF2B5EF4-FFF2-40B4-BE49-F238E27FC236}">
                <a16:creationId xmlns:a16="http://schemas.microsoft.com/office/drawing/2014/main" id="{4B6DC1FB-84B0-B348-B20F-07A64E8D4886}"/>
              </a:ext>
            </a:extLst>
          </p:cNvPr>
          <p:cNvPicPr>
            <a:picLocks noChangeAspect="1"/>
          </p:cNvPicPr>
          <p:nvPr/>
        </p:nvPicPr>
        <p:blipFill>
          <a:blip r:embed="rId11"/>
          <a:stretch>
            <a:fillRect/>
          </a:stretch>
        </p:blipFill>
        <p:spPr>
          <a:xfrm>
            <a:off x="1845940" y="3061958"/>
            <a:ext cx="307406" cy="307406"/>
          </a:xfrm>
          <a:prstGeom prst="rect">
            <a:avLst/>
          </a:prstGeom>
        </p:spPr>
      </p:pic>
      <p:pic>
        <p:nvPicPr>
          <p:cNvPr id="14" name="Picture 13">
            <a:extLst>
              <a:ext uri="{FF2B5EF4-FFF2-40B4-BE49-F238E27FC236}">
                <a16:creationId xmlns:a16="http://schemas.microsoft.com/office/drawing/2014/main" id="{E582148E-A08F-3747-A2DF-13DABFCBD781}"/>
              </a:ext>
            </a:extLst>
          </p:cNvPr>
          <p:cNvPicPr>
            <a:picLocks noChangeAspect="1"/>
          </p:cNvPicPr>
          <p:nvPr/>
        </p:nvPicPr>
        <p:blipFill>
          <a:blip r:embed="rId12"/>
          <a:stretch>
            <a:fillRect/>
          </a:stretch>
        </p:blipFill>
        <p:spPr>
          <a:xfrm>
            <a:off x="1157003" y="3387506"/>
            <a:ext cx="301725" cy="234675"/>
          </a:xfrm>
          <a:prstGeom prst="rect">
            <a:avLst/>
          </a:prstGeom>
        </p:spPr>
      </p:pic>
      <p:pic>
        <p:nvPicPr>
          <p:cNvPr id="15" name="Picture 14">
            <a:extLst>
              <a:ext uri="{FF2B5EF4-FFF2-40B4-BE49-F238E27FC236}">
                <a16:creationId xmlns:a16="http://schemas.microsoft.com/office/drawing/2014/main" id="{B6449009-5F4B-D447-8D41-A3A6C293B90D}"/>
              </a:ext>
            </a:extLst>
          </p:cNvPr>
          <p:cNvPicPr>
            <a:picLocks noChangeAspect="1"/>
          </p:cNvPicPr>
          <p:nvPr/>
        </p:nvPicPr>
        <p:blipFill>
          <a:blip r:embed="rId8"/>
          <a:stretch>
            <a:fillRect/>
          </a:stretch>
        </p:blipFill>
        <p:spPr>
          <a:xfrm>
            <a:off x="2355014" y="3058373"/>
            <a:ext cx="381000" cy="177800"/>
          </a:xfrm>
          <a:prstGeom prst="rect">
            <a:avLst/>
          </a:prstGeom>
        </p:spPr>
      </p:pic>
      <p:pic>
        <p:nvPicPr>
          <p:cNvPr id="16" name="Picture 15">
            <a:extLst>
              <a:ext uri="{FF2B5EF4-FFF2-40B4-BE49-F238E27FC236}">
                <a16:creationId xmlns:a16="http://schemas.microsoft.com/office/drawing/2014/main" id="{1AFCB00A-E5D0-5E46-9C76-366FFFB6F6EE}"/>
              </a:ext>
            </a:extLst>
          </p:cNvPr>
          <p:cNvPicPr>
            <a:picLocks noChangeAspect="1"/>
          </p:cNvPicPr>
          <p:nvPr/>
        </p:nvPicPr>
        <p:blipFill>
          <a:blip r:embed="rId13"/>
          <a:stretch>
            <a:fillRect/>
          </a:stretch>
        </p:blipFill>
        <p:spPr>
          <a:xfrm>
            <a:off x="3382587" y="3077587"/>
            <a:ext cx="393700" cy="177800"/>
          </a:xfrm>
          <a:prstGeom prst="rect">
            <a:avLst/>
          </a:prstGeom>
        </p:spPr>
      </p:pic>
      <p:pic>
        <p:nvPicPr>
          <p:cNvPr id="17" name="Picture 16">
            <a:extLst>
              <a:ext uri="{FF2B5EF4-FFF2-40B4-BE49-F238E27FC236}">
                <a16:creationId xmlns:a16="http://schemas.microsoft.com/office/drawing/2014/main" id="{D2B8F7EB-F860-4B47-9879-A17263A53990}"/>
              </a:ext>
            </a:extLst>
          </p:cNvPr>
          <p:cNvPicPr>
            <a:picLocks noChangeAspect="1"/>
          </p:cNvPicPr>
          <p:nvPr/>
        </p:nvPicPr>
        <p:blipFill>
          <a:blip r:embed="rId14"/>
          <a:stretch>
            <a:fillRect/>
          </a:stretch>
        </p:blipFill>
        <p:spPr>
          <a:xfrm>
            <a:off x="4596628" y="3058373"/>
            <a:ext cx="381000" cy="177800"/>
          </a:xfrm>
          <a:prstGeom prst="rect">
            <a:avLst/>
          </a:prstGeom>
        </p:spPr>
      </p:pic>
      <p:pic>
        <p:nvPicPr>
          <p:cNvPr id="18" name="Picture 17">
            <a:extLst>
              <a:ext uri="{FF2B5EF4-FFF2-40B4-BE49-F238E27FC236}">
                <a16:creationId xmlns:a16="http://schemas.microsoft.com/office/drawing/2014/main" id="{37063E86-F323-4948-BD34-4D4BF72BD38D}"/>
              </a:ext>
            </a:extLst>
          </p:cNvPr>
          <p:cNvPicPr>
            <a:picLocks noChangeAspect="1"/>
          </p:cNvPicPr>
          <p:nvPr/>
        </p:nvPicPr>
        <p:blipFill>
          <a:blip r:embed="rId6"/>
          <a:stretch>
            <a:fillRect/>
          </a:stretch>
        </p:blipFill>
        <p:spPr>
          <a:xfrm>
            <a:off x="5745236" y="2988687"/>
            <a:ext cx="317500" cy="177800"/>
          </a:xfrm>
          <a:prstGeom prst="rect">
            <a:avLst/>
          </a:prstGeom>
        </p:spPr>
      </p:pic>
      <p:pic>
        <p:nvPicPr>
          <p:cNvPr id="19" name="Picture 18">
            <a:extLst>
              <a:ext uri="{FF2B5EF4-FFF2-40B4-BE49-F238E27FC236}">
                <a16:creationId xmlns:a16="http://schemas.microsoft.com/office/drawing/2014/main" id="{F82AFF3A-F95B-8A4D-9B2A-BC8269FD9A07}"/>
              </a:ext>
            </a:extLst>
          </p:cNvPr>
          <p:cNvPicPr>
            <a:picLocks noChangeAspect="1"/>
          </p:cNvPicPr>
          <p:nvPr/>
        </p:nvPicPr>
        <p:blipFill>
          <a:blip r:embed="rId10"/>
          <a:stretch>
            <a:fillRect/>
          </a:stretch>
        </p:blipFill>
        <p:spPr>
          <a:xfrm>
            <a:off x="6879557" y="2999617"/>
            <a:ext cx="317500" cy="177800"/>
          </a:xfrm>
          <a:prstGeom prst="rect">
            <a:avLst/>
          </a:prstGeom>
        </p:spPr>
      </p:pic>
      <p:pic>
        <p:nvPicPr>
          <p:cNvPr id="20" name="Picture 19">
            <a:extLst>
              <a:ext uri="{FF2B5EF4-FFF2-40B4-BE49-F238E27FC236}">
                <a16:creationId xmlns:a16="http://schemas.microsoft.com/office/drawing/2014/main" id="{0868AC08-7538-FF4E-AFAE-C3CB867F05D1}"/>
              </a:ext>
            </a:extLst>
          </p:cNvPr>
          <p:cNvPicPr>
            <a:picLocks noChangeAspect="1"/>
          </p:cNvPicPr>
          <p:nvPr/>
        </p:nvPicPr>
        <p:blipFill>
          <a:blip r:embed="rId15"/>
          <a:stretch>
            <a:fillRect/>
          </a:stretch>
        </p:blipFill>
        <p:spPr>
          <a:xfrm>
            <a:off x="8169785" y="3032072"/>
            <a:ext cx="317500" cy="177800"/>
          </a:xfrm>
          <a:prstGeom prst="rect">
            <a:avLst/>
          </a:prstGeom>
        </p:spPr>
      </p:pic>
      <p:pic>
        <p:nvPicPr>
          <p:cNvPr id="22" name="Picture 21">
            <a:extLst>
              <a:ext uri="{FF2B5EF4-FFF2-40B4-BE49-F238E27FC236}">
                <a16:creationId xmlns:a16="http://schemas.microsoft.com/office/drawing/2014/main" id="{456A0BCF-8CBF-DE45-B036-9B15F7FAB243}"/>
              </a:ext>
            </a:extLst>
          </p:cNvPr>
          <p:cNvPicPr>
            <a:picLocks noChangeAspect="1"/>
          </p:cNvPicPr>
          <p:nvPr/>
        </p:nvPicPr>
        <p:blipFill>
          <a:blip r:embed="rId12"/>
          <a:stretch>
            <a:fillRect/>
          </a:stretch>
        </p:blipFill>
        <p:spPr>
          <a:xfrm>
            <a:off x="1852618" y="3700250"/>
            <a:ext cx="372994" cy="290107"/>
          </a:xfrm>
          <a:prstGeom prst="rect">
            <a:avLst/>
          </a:prstGeom>
        </p:spPr>
      </p:pic>
      <p:pic>
        <p:nvPicPr>
          <p:cNvPr id="23" name="Picture 22">
            <a:extLst>
              <a:ext uri="{FF2B5EF4-FFF2-40B4-BE49-F238E27FC236}">
                <a16:creationId xmlns:a16="http://schemas.microsoft.com/office/drawing/2014/main" id="{F5CA7F08-D0A1-A343-A8BB-93B0B3EF3106}"/>
              </a:ext>
            </a:extLst>
          </p:cNvPr>
          <p:cNvPicPr>
            <a:picLocks noChangeAspect="1"/>
          </p:cNvPicPr>
          <p:nvPr/>
        </p:nvPicPr>
        <p:blipFill>
          <a:blip r:embed="rId10"/>
          <a:stretch>
            <a:fillRect/>
          </a:stretch>
        </p:blipFill>
        <p:spPr>
          <a:xfrm>
            <a:off x="2429604" y="3756403"/>
            <a:ext cx="317500" cy="177800"/>
          </a:xfrm>
          <a:prstGeom prst="rect">
            <a:avLst/>
          </a:prstGeom>
        </p:spPr>
      </p:pic>
      <p:pic>
        <p:nvPicPr>
          <p:cNvPr id="24" name="Picture 23">
            <a:extLst>
              <a:ext uri="{FF2B5EF4-FFF2-40B4-BE49-F238E27FC236}">
                <a16:creationId xmlns:a16="http://schemas.microsoft.com/office/drawing/2014/main" id="{52693DD8-BC21-FC47-8CA2-15ACA5F7E0D6}"/>
              </a:ext>
            </a:extLst>
          </p:cNvPr>
          <p:cNvPicPr>
            <a:picLocks noChangeAspect="1"/>
          </p:cNvPicPr>
          <p:nvPr/>
        </p:nvPicPr>
        <p:blipFill>
          <a:blip r:embed="rId5"/>
          <a:stretch>
            <a:fillRect/>
          </a:stretch>
        </p:blipFill>
        <p:spPr>
          <a:xfrm>
            <a:off x="3458787" y="3711095"/>
            <a:ext cx="317500" cy="177800"/>
          </a:xfrm>
          <a:prstGeom prst="rect">
            <a:avLst/>
          </a:prstGeom>
        </p:spPr>
      </p:pic>
      <p:pic>
        <p:nvPicPr>
          <p:cNvPr id="25" name="Picture 24">
            <a:extLst>
              <a:ext uri="{FF2B5EF4-FFF2-40B4-BE49-F238E27FC236}">
                <a16:creationId xmlns:a16="http://schemas.microsoft.com/office/drawing/2014/main" id="{CDABE262-38B6-0F4B-87DF-9C8F5833B142}"/>
              </a:ext>
            </a:extLst>
          </p:cNvPr>
          <p:cNvPicPr>
            <a:picLocks noChangeAspect="1"/>
          </p:cNvPicPr>
          <p:nvPr/>
        </p:nvPicPr>
        <p:blipFill>
          <a:blip r:embed="rId5"/>
          <a:stretch>
            <a:fillRect/>
          </a:stretch>
        </p:blipFill>
        <p:spPr>
          <a:xfrm>
            <a:off x="4628378" y="3696665"/>
            <a:ext cx="317500" cy="177800"/>
          </a:xfrm>
          <a:prstGeom prst="rect">
            <a:avLst/>
          </a:prstGeom>
        </p:spPr>
      </p:pic>
      <p:pic>
        <p:nvPicPr>
          <p:cNvPr id="26" name="Picture 25">
            <a:extLst>
              <a:ext uri="{FF2B5EF4-FFF2-40B4-BE49-F238E27FC236}">
                <a16:creationId xmlns:a16="http://schemas.microsoft.com/office/drawing/2014/main" id="{CD09FD3F-5E57-6F4B-9023-38589FB51084}"/>
              </a:ext>
            </a:extLst>
          </p:cNvPr>
          <p:cNvPicPr>
            <a:picLocks noChangeAspect="1"/>
          </p:cNvPicPr>
          <p:nvPr/>
        </p:nvPicPr>
        <p:blipFill>
          <a:blip r:embed="rId5"/>
          <a:stretch>
            <a:fillRect/>
          </a:stretch>
        </p:blipFill>
        <p:spPr>
          <a:xfrm>
            <a:off x="5804903" y="3696665"/>
            <a:ext cx="317500" cy="177800"/>
          </a:xfrm>
          <a:prstGeom prst="rect">
            <a:avLst/>
          </a:prstGeom>
        </p:spPr>
      </p:pic>
      <p:pic>
        <p:nvPicPr>
          <p:cNvPr id="27" name="Picture 26">
            <a:extLst>
              <a:ext uri="{FF2B5EF4-FFF2-40B4-BE49-F238E27FC236}">
                <a16:creationId xmlns:a16="http://schemas.microsoft.com/office/drawing/2014/main" id="{633A2813-6623-0B44-AA0D-23D22AC7D16D}"/>
              </a:ext>
            </a:extLst>
          </p:cNvPr>
          <p:cNvPicPr>
            <a:picLocks noChangeAspect="1"/>
          </p:cNvPicPr>
          <p:nvPr/>
        </p:nvPicPr>
        <p:blipFill>
          <a:blip r:embed="rId10"/>
          <a:stretch>
            <a:fillRect/>
          </a:stretch>
        </p:blipFill>
        <p:spPr>
          <a:xfrm>
            <a:off x="6885730" y="3711095"/>
            <a:ext cx="317500" cy="177800"/>
          </a:xfrm>
          <a:prstGeom prst="rect">
            <a:avLst/>
          </a:prstGeom>
        </p:spPr>
      </p:pic>
      <p:pic>
        <p:nvPicPr>
          <p:cNvPr id="28" name="Picture 27">
            <a:extLst>
              <a:ext uri="{FF2B5EF4-FFF2-40B4-BE49-F238E27FC236}">
                <a16:creationId xmlns:a16="http://schemas.microsoft.com/office/drawing/2014/main" id="{8591556E-50B3-DB4C-9A41-B158A2F73F69}"/>
              </a:ext>
            </a:extLst>
          </p:cNvPr>
          <p:cNvPicPr>
            <a:picLocks noChangeAspect="1"/>
          </p:cNvPicPr>
          <p:nvPr/>
        </p:nvPicPr>
        <p:blipFill>
          <a:blip r:embed="rId15"/>
          <a:stretch>
            <a:fillRect/>
          </a:stretch>
        </p:blipFill>
        <p:spPr>
          <a:xfrm>
            <a:off x="8169785" y="3704465"/>
            <a:ext cx="317500" cy="177800"/>
          </a:xfrm>
          <a:prstGeom prst="rect">
            <a:avLst/>
          </a:prstGeom>
        </p:spPr>
      </p:pic>
      <p:pic>
        <p:nvPicPr>
          <p:cNvPr id="30" name="Picture 29">
            <a:extLst>
              <a:ext uri="{FF2B5EF4-FFF2-40B4-BE49-F238E27FC236}">
                <a16:creationId xmlns:a16="http://schemas.microsoft.com/office/drawing/2014/main" id="{BDBCC7B7-7D24-4E4A-9A6B-66C6B95A6BB6}"/>
              </a:ext>
            </a:extLst>
          </p:cNvPr>
          <p:cNvPicPr>
            <a:picLocks noChangeAspect="1"/>
          </p:cNvPicPr>
          <p:nvPr/>
        </p:nvPicPr>
        <p:blipFill>
          <a:blip r:embed="rId4"/>
          <a:stretch>
            <a:fillRect/>
          </a:stretch>
        </p:blipFill>
        <p:spPr>
          <a:xfrm>
            <a:off x="1486376" y="3711095"/>
            <a:ext cx="345109" cy="268418"/>
          </a:xfrm>
          <a:prstGeom prst="rect">
            <a:avLst/>
          </a:prstGeom>
        </p:spPr>
      </p:pic>
      <p:pic>
        <p:nvPicPr>
          <p:cNvPr id="31" name="Picture 30">
            <a:extLst>
              <a:ext uri="{FF2B5EF4-FFF2-40B4-BE49-F238E27FC236}">
                <a16:creationId xmlns:a16="http://schemas.microsoft.com/office/drawing/2014/main" id="{801037BA-BA27-2D4B-AE68-9459E99BD4A5}"/>
              </a:ext>
            </a:extLst>
          </p:cNvPr>
          <p:cNvPicPr>
            <a:picLocks noChangeAspect="1"/>
          </p:cNvPicPr>
          <p:nvPr/>
        </p:nvPicPr>
        <p:blipFill>
          <a:blip r:embed="rId4"/>
          <a:stretch>
            <a:fillRect/>
          </a:stretch>
        </p:blipFill>
        <p:spPr>
          <a:xfrm>
            <a:off x="1457465" y="4174609"/>
            <a:ext cx="345109" cy="268418"/>
          </a:xfrm>
          <a:prstGeom prst="rect">
            <a:avLst/>
          </a:prstGeom>
        </p:spPr>
      </p:pic>
      <p:pic>
        <p:nvPicPr>
          <p:cNvPr id="32" name="Picture 31">
            <a:extLst>
              <a:ext uri="{FF2B5EF4-FFF2-40B4-BE49-F238E27FC236}">
                <a16:creationId xmlns:a16="http://schemas.microsoft.com/office/drawing/2014/main" id="{281C604F-4398-1449-A9B9-E1D572137E43}"/>
              </a:ext>
            </a:extLst>
          </p:cNvPr>
          <p:cNvPicPr>
            <a:picLocks noChangeAspect="1"/>
          </p:cNvPicPr>
          <p:nvPr/>
        </p:nvPicPr>
        <p:blipFill>
          <a:blip r:embed="rId12"/>
          <a:stretch>
            <a:fillRect/>
          </a:stretch>
        </p:blipFill>
        <p:spPr>
          <a:xfrm>
            <a:off x="1760978" y="4174609"/>
            <a:ext cx="349499" cy="271833"/>
          </a:xfrm>
          <a:prstGeom prst="rect">
            <a:avLst/>
          </a:prstGeom>
        </p:spPr>
      </p:pic>
      <p:pic>
        <p:nvPicPr>
          <p:cNvPr id="33" name="Picture 32">
            <a:extLst>
              <a:ext uri="{FF2B5EF4-FFF2-40B4-BE49-F238E27FC236}">
                <a16:creationId xmlns:a16="http://schemas.microsoft.com/office/drawing/2014/main" id="{4BD2706B-7B61-3346-9B79-3E1FA52792BF}"/>
              </a:ext>
            </a:extLst>
          </p:cNvPr>
          <p:cNvPicPr>
            <a:picLocks noChangeAspect="1"/>
          </p:cNvPicPr>
          <p:nvPr/>
        </p:nvPicPr>
        <p:blipFill>
          <a:blip r:embed="rId4"/>
          <a:stretch>
            <a:fillRect/>
          </a:stretch>
        </p:blipFill>
        <p:spPr>
          <a:xfrm>
            <a:off x="2432289" y="4194039"/>
            <a:ext cx="345109" cy="268418"/>
          </a:xfrm>
          <a:prstGeom prst="rect">
            <a:avLst/>
          </a:prstGeom>
        </p:spPr>
      </p:pic>
      <p:pic>
        <p:nvPicPr>
          <p:cNvPr id="34" name="Picture 33">
            <a:extLst>
              <a:ext uri="{FF2B5EF4-FFF2-40B4-BE49-F238E27FC236}">
                <a16:creationId xmlns:a16="http://schemas.microsoft.com/office/drawing/2014/main" id="{9FAB12F7-EB46-6043-9AD7-CDF956A1663F}"/>
              </a:ext>
            </a:extLst>
          </p:cNvPr>
          <p:cNvPicPr>
            <a:picLocks noChangeAspect="1"/>
          </p:cNvPicPr>
          <p:nvPr/>
        </p:nvPicPr>
        <p:blipFill>
          <a:blip r:embed="rId4"/>
          <a:stretch>
            <a:fillRect/>
          </a:stretch>
        </p:blipFill>
        <p:spPr>
          <a:xfrm>
            <a:off x="3388367" y="4194039"/>
            <a:ext cx="345109" cy="268418"/>
          </a:xfrm>
          <a:prstGeom prst="rect">
            <a:avLst/>
          </a:prstGeom>
        </p:spPr>
      </p:pic>
      <p:pic>
        <p:nvPicPr>
          <p:cNvPr id="35" name="Picture 34">
            <a:extLst>
              <a:ext uri="{FF2B5EF4-FFF2-40B4-BE49-F238E27FC236}">
                <a16:creationId xmlns:a16="http://schemas.microsoft.com/office/drawing/2014/main" id="{0C3F639A-2CBA-FA4A-8934-7F1879F4C081}"/>
              </a:ext>
            </a:extLst>
          </p:cNvPr>
          <p:cNvPicPr>
            <a:picLocks noChangeAspect="1"/>
          </p:cNvPicPr>
          <p:nvPr/>
        </p:nvPicPr>
        <p:blipFill>
          <a:blip r:embed="rId4"/>
          <a:stretch>
            <a:fillRect/>
          </a:stretch>
        </p:blipFill>
        <p:spPr>
          <a:xfrm>
            <a:off x="4583306" y="4211256"/>
            <a:ext cx="345109" cy="268418"/>
          </a:xfrm>
          <a:prstGeom prst="rect">
            <a:avLst/>
          </a:prstGeom>
        </p:spPr>
      </p:pic>
      <p:pic>
        <p:nvPicPr>
          <p:cNvPr id="36" name="Picture 35">
            <a:extLst>
              <a:ext uri="{FF2B5EF4-FFF2-40B4-BE49-F238E27FC236}">
                <a16:creationId xmlns:a16="http://schemas.microsoft.com/office/drawing/2014/main" id="{CAF8C140-41CA-0645-B8D2-2F190CC509F0}"/>
              </a:ext>
            </a:extLst>
          </p:cNvPr>
          <p:cNvPicPr>
            <a:picLocks noChangeAspect="1"/>
          </p:cNvPicPr>
          <p:nvPr/>
        </p:nvPicPr>
        <p:blipFill>
          <a:blip r:embed="rId12"/>
          <a:stretch>
            <a:fillRect/>
          </a:stretch>
        </p:blipFill>
        <p:spPr>
          <a:xfrm>
            <a:off x="5809151" y="4183524"/>
            <a:ext cx="372994" cy="290107"/>
          </a:xfrm>
          <a:prstGeom prst="rect">
            <a:avLst/>
          </a:prstGeom>
        </p:spPr>
      </p:pic>
      <p:pic>
        <p:nvPicPr>
          <p:cNvPr id="37" name="Picture 36">
            <a:extLst>
              <a:ext uri="{FF2B5EF4-FFF2-40B4-BE49-F238E27FC236}">
                <a16:creationId xmlns:a16="http://schemas.microsoft.com/office/drawing/2014/main" id="{3F28216C-F153-B84C-A441-B4E1057CC8A4}"/>
              </a:ext>
            </a:extLst>
          </p:cNvPr>
          <p:cNvPicPr>
            <a:picLocks noChangeAspect="1"/>
          </p:cNvPicPr>
          <p:nvPr/>
        </p:nvPicPr>
        <p:blipFill>
          <a:blip r:embed="rId12"/>
          <a:stretch>
            <a:fillRect/>
          </a:stretch>
        </p:blipFill>
        <p:spPr>
          <a:xfrm>
            <a:off x="6876384" y="4191167"/>
            <a:ext cx="372994" cy="290107"/>
          </a:xfrm>
          <a:prstGeom prst="rect">
            <a:avLst/>
          </a:prstGeom>
        </p:spPr>
      </p:pic>
      <p:pic>
        <p:nvPicPr>
          <p:cNvPr id="38" name="Picture 37">
            <a:extLst>
              <a:ext uri="{FF2B5EF4-FFF2-40B4-BE49-F238E27FC236}">
                <a16:creationId xmlns:a16="http://schemas.microsoft.com/office/drawing/2014/main" id="{FF1AE1DF-E23E-9945-8C75-1CC37DCB973D}"/>
              </a:ext>
            </a:extLst>
          </p:cNvPr>
          <p:cNvPicPr>
            <a:picLocks noChangeAspect="1"/>
          </p:cNvPicPr>
          <p:nvPr/>
        </p:nvPicPr>
        <p:blipFill>
          <a:blip r:embed="rId12"/>
          <a:stretch>
            <a:fillRect/>
          </a:stretch>
        </p:blipFill>
        <p:spPr>
          <a:xfrm>
            <a:off x="8142038" y="4152920"/>
            <a:ext cx="372994" cy="290107"/>
          </a:xfrm>
          <a:prstGeom prst="rect">
            <a:avLst/>
          </a:prstGeom>
        </p:spPr>
      </p:pic>
      <p:sp>
        <p:nvSpPr>
          <p:cNvPr id="39" name="Rectangle 38">
            <a:extLst>
              <a:ext uri="{FF2B5EF4-FFF2-40B4-BE49-F238E27FC236}">
                <a16:creationId xmlns:a16="http://schemas.microsoft.com/office/drawing/2014/main" id="{68410FED-0AD8-664D-A117-042DED6E7408}"/>
              </a:ext>
            </a:extLst>
          </p:cNvPr>
          <p:cNvSpPr/>
          <p:nvPr/>
        </p:nvSpPr>
        <p:spPr>
          <a:xfrm>
            <a:off x="981844" y="319661"/>
            <a:ext cx="6092825" cy="646331"/>
          </a:xfrm>
          <a:prstGeom prst="rect">
            <a:avLst/>
          </a:prstGeom>
        </p:spPr>
        <p:txBody>
          <a:bodyPr>
            <a:spAutoFit/>
          </a:bodyPr>
          <a:lstStyle/>
          <a:p>
            <a:r>
              <a:rPr lang="en-US" altLang="zh-Hans" dirty="0"/>
              <a:t>2.6</a:t>
            </a:r>
            <a:r>
              <a:rPr lang="zh-Hans" altLang="en-US" dirty="0"/>
              <a:t> </a:t>
            </a:r>
            <a:r>
              <a:rPr lang="en-US" altLang="zh-Hans" dirty="0"/>
              <a:t>According to the principle of nearest similarity,</a:t>
            </a:r>
            <a:r>
              <a:rPr lang="zh-Hans" altLang="en-US" dirty="0"/>
              <a:t> </a:t>
            </a:r>
            <a:r>
              <a:rPr lang="en-US" altLang="zh-Hans" dirty="0"/>
              <a:t>all samples are assigned to the nearest cluster center.</a:t>
            </a:r>
          </a:p>
        </p:txBody>
      </p:sp>
      <p:pic>
        <p:nvPicPr>
          <p:cNvPr id="40" name="Picture 39">
            <a:extLst>
              <a:ext uri="{FF2B5EF4-FFF2-40B4-BE49-F238E27FC236}">
                <a16:creationId xmlns:a16="http://schemas.microsoft.com/office/drawing/2014/main" id="{A721C3A8-3BC7-E942-AAB5-6D26E9DE7506}"/>
              </a:ext>
            </a:extLst>
          </p:cNvPr>
          <p:cNvPicPr>
            <a:picLocks noChangeAspect="1"/>
          </p:cNvPicPr>
          <p:nvPr/>
        </p:nvPicPr>
        <p:blipFill>
          <a:blip r:embed="rId16"/>
          <a:stretch>
            <a:fillRect/>
          </a:stretch>
        </p:blipFill>
        <p:spPr>
          <a:xfrm>
            <a:off x="2279661" y="5186886"/>
            <a:ext cx="7248650" cy="1320386"/>
          </a:xfrm>
          <a:prstGeom prst="rect">
            <a:avLst/>
          </a:prstGeom>
        </p:spPr>
      </p:pic>
    </p:spTree>
    <p:extLst>
      <p:ext uri="{BB962C8B-B14F-4D97-AF65-F5344CB8AC3E}">
        <p14:creationId xmlns:p14="http://schemas.microsoft.com/office/powerpoint/2010/main" val="465021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C80240-DC48-9045-A262-171456A6331D}"/>
              </a:ext>
            </a:extLst>
          </p:cNvPr>
          <p:cNvSpPr/>
          <p:nvPr/>
        </p:nvSpPr>
        <p:spPr>
          <a:xfrm>
            <a:off x="1341884" y="1772816"/>
            <a:ext cx="9505056" cy="3693319"/>
          </a:xfrm>
          <a:prstGeom prst="rect">
            <a:avLst/>
          </a:prstGeom>
        </p:spPr>
        <p:txBody>
          <a:bodyPr wrap="square">
            <a:spAutoFit/>
          </a:bodyPr>
          <a:lstStyle/>
          <a:p>
            <a:r>
              <a:rPr lang="en-US" dirty="0">
                <a:solidFill>
                  <a:srgbClr val="25992D"/>
                </a:solidFill>
                <a:latin typeface="Courier" pitchFamily="2" charset="0"/>
              </a:rPr>
              <a:t>%% This is a </a:t>
            </a:r>
            <a:r>
              <a:rPr lang="en-US" dirty="0" err="1">
                <a:solidFill>
                  <a:srgbClr val="25992D"/>
                </a:solidFill>
                <a:latin typeface="Courier" pitchFamily="2" charset="0"/>
              </a:rPr>
              <a:t>matlab</a:t>
            </a:r>
            <a:r>
              <a:rPr lang="en-US" dirty="0">
                <a:solidFill>
                  <a:srgbClr val="25992D"/>
                </a:solidFill>
                <a:latin typeface="Courier" pitchFamily="2" charset="0"/>
              </a:rPr>
              <a:t> test code for Pattern Recognition class ,Questions No 3.1 ,No 3.2 and No 3.2</a:t>
            </a:r>
          </a:p>
          <a:p>
            <a:br>
              <a:rPr lang="en-US" dirty="0">
                <a:latin typeface="Courier" pitchFamily="2" charset="0"/>
              </a:rPr>
            </a:br>
            <a:endParaRPr lang="en-US" dirty="0">
              <a:latin typeface="Courier" pitchFamily="2" charset="0"/>
            </a:endParaRPr>
          </a:p>
          <a:p>
            <a:r>
              <a:rPr lang="en-US" dirty="0">
                <a:solidFill>
                  <a:srgbClr val="25992D"/>
                </a:solidFill>
                <a:latin typeface="Courier" pitchFamily="2" charset="0"/>
              </a:rPr>
              <a:t>%% This is part of the whole program </a:t>
            </a:r>
          </a:p>
          <a:p>
            <a:r>
              <a:rPr lang="en-US" dirty="0">
                <a:latin typeface="Courier" pitchFamily="2" charset="0"/>
              </a:rPr>
              <a:t>    </a:t>
            </a:r>
            <a:r>
              <a:rPr lang="en-US" dirty="0" err="1">
                <a:latin typeface="Courier" pitchFamily="2" charset="0"/>
              </a:rPr>
              <a:t>clc</a:t>
            </a:r>
            <a:r>
              <a:rPr lang="en-US" dirty="0">
                <a:latin typeface="Courier" pitchFamily="2" charset="0"/>
              </a:rPr>
              <a:t>;</a:t>
            </a:r>
          </a:p>
          <a:p>
            <a:r>
              <a:rPr lang="en-US" dirty="0">
                <a:latin typeface="Courier" pitchFamily="2" charset="0"/>
              </a:rPr>
              <a:t>    clear;</a:t>
            </a:r>
          </a:p>
          <a:p>
            <a:r>
              <a:rPr lang="en-US" dirty="0">
                <a:solidFill>
                  <a:srgbClr val="000000"/>
                </a:solidFill>
                <a:latin typeface="Courier" pitchFamily="2" charset="0"/>
              </a:rPr>
              <a:t>    </a:t>
            </a:r>
            <a:r>
              <a:rPr lang="en-US" dirty="0" err="1">
                <a:solidFill>
                  <a:srgbClr val="000000"/>
                </a:solidFill>
                <a:latin typeface="Courier" pitchFamily="2" charset="0"/>
              </a:rPr>
              <a:t>disp</a:t>
            </a:r>
            <a:r>
              <a:rPr lang="en-US" dirty="0">
                <a:solidFill>
                  <a:srgbClr val="000000"/>
                </a:solidFill>
                <a:latin typeface="Courier" pitchFamily="2" charset="0"/>
              </a:rPr>
              <a:t>(</a:t>
            </a:r>
            <a:r>
              <a:rPr lang="en-US" dirty="0">
                <a:solidFill>
                  <a:srgbClr val="B245F3"/>
                </a:solidFill>
                <a:latin typeface="Courier" pitchFamily="2" charset="0"/>
              </a:rPr>
              <a:t> </a:t>
            </a:r>
            <a:r>
              <a:rPr lang="en-US" dirty="0" err="1">
                <a:solidFill>
                  <a:srgbClr val="B245F3"/>
                </a:solidFill>
                <a:latin typeface="Courier" pitchFamily="2" charset="0"/>
              </a:rPr>
              <a:t>Ñ‚Ð°Ð±Ñƒ</a:t>
            </a:r>
            <a:r>
              <a:rPr lang="en-US" dirty="0">
                <a:solidFill>
                  <a:srgbClr val="B245F3"/>
                </a:solidFill>
                <a:latin typeface="Courier" pitchFamily="2" charset="0"/>
              </a:rPr>
              <a:t> ÐºÐµÑ€ÐµÐº.'</a:t>
            </a:r>
            <a:r>
              <a:rPr lang="en-US" dirty="0">
                <a:solidFill>
                  <a:srgbClr val="000000"/>
                </a:solidFill>
                <a:latin typeface="Courier" pitchFamily="2" charset="0"/>
              </a:rPr>
              <a:t>)</a:t>
            </a:r>
            <a:endParaRPr lang="en-US" dirty="0">
              <a:solidFill>
                <a:srgbClr val="B245F3"/>
              </a:solidFill>
              <a:latin typeface="Courier" pitchFamily="2" charset="0"/>
            </a:endParaRPr>
          </a:p>
          <a:p>
            <a:r>
              <a:rPr lang="en-US" dirty="0">
                <a:latin typeface="Courier" pitchFamily="2" charset="0"/>
              </a:rPr>
              <a:t>    x=[1,1;0,0;2,0;4,4;5,5;5,3]</a:t>
            </a:r>
          </a:p>
          <a:p>
            <a:r>
              <a:rPr lang="en-US" dirty="0">
                <a:latin typeface="Courier" pitchFamily="2" charset="0"/>
              </a:rPr>
              <a:t>    Theta=0.5;</a:t>
            </a:r>
          </a:p>
          <a:p>
            <a:r>
              <a:rPr lang="en-US" dirty="0">
                <a:latin typeface="Courier" pitchFamily="2" charset="0"/>
              </a:rPr>
              <a:t>    pattern3_1=</a:t>
            </a:r>
            <a:r>
              <a:rPr lang="en-US" dirty="0" err="1">
                <a:latin typeface="Courier" pitchFamily="2" charset="0"/>
              </a:rPr>
              <a:t>MaxMinDisFun</a:t>
            </a:r>
            <a:r>
              <a:rPr lang="en-US" dirty="0">
                <a:latin typeface="Courier" pitchFamily="2" charset="0"/>
              </a:rPr>
              <a:t>(x,0.5)</a:t>
            </a:r>
          </a:p>
          <a:p>
            <a:br>
              <a:rPr lang="en-US" dirty="0">
                <a:latin typeface="Courier" pitchFamily="2" charset="0"/>
              </a:rPr>
            </a:br>
            <a:endParaRPr lang="en-US" dirty="0">
              <a:effectLst/>
              <a:latin typeface="Courier" pitchFamily="2" charset="0"/>
            </a:endParaRPr>
          </a:p>
        </p:txBody>
      </p:sp>
      <p:sp>
        <p:nvSpPr>
          <p:cNvPr id="3" name="Title 1">
            <a:extLst>
              <a:ext uri="{FF2B5EF4-FFF2-40B4-BE49-F238E27FC236}">
                <a16:creationId xmlns:a16="http://schemas.microsoft.com/office/drawing/2014/main" id="{E4BE6751-A4BE-4041-9D05-19ECAE50503B}"/>
              </a:ext>
            </a:extLst>
          </p:cNvPr>
          <p:cNvSpPr txBox="1">
            <a:spLocks/>
          </p:cNvSpPr>
          <p:nvPr/>
        </p:nvSpPr>
        <p:spPr>
          <a:xfrm>
            <a:off x="1674814" y="427038"/>
            <a:ext cx="9143998" cy="10207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altLang="zh-Hans" dirty="0"/>
              <a:t>4.2</a:t>
            </a:r>
            <a:r>
              <a:rPr lang="zh-Hans" altLang="en-US" dirty="0"/>
              <a:t> </a:t>
            </a:r>
            <a:r>
              <a:rPr lang="kk-KZ" b="1" i="1" dirty="0"/>
              <a:t>3.1. –есеп</a:t>
            </a:r>
            <a:r>
              <a:rPr lang="zh-Hans" altLang="en-US" b="1" i="1" dirty="0"/>
              <a:t> </a:t>
            </a:r>
            <a:r>
              <a:rPr lang="en-US" altLang="zh-Hans" b="1" i="1" dirty="0"/>
              <a:t>MATLAB</a:t>
            </a:r>
            <a:r>
              <a:rPr lang="zh-Hans" altLang="en-US" b="1" i="1" dirty="0"/>
              <a:t> </a:t>
            </a:r>
            <a:r>
              <a:rPr lang="en-US" altLang="zh-Hans" b="1" i="1" dirty="0"/>
              <a:t>CODE</a:t>
            </a:r>
            <a:r>
              <a:rPr lang="zh-Hans" altLang="en-US" b="1" i="1" dirty="0"/>
              <a:t> </a:t>
            </a:r>
            <a:r>
              <a:rPr lang="zh-Hans" altLang="en-US" dirty="0"/>
              <a:t> </a:t>
            </a:r>
            <a:endParaRPr lang="en-US" dirty="0"/>
          </a:p>
        </p:txBody>
      </p:sp>
    </p:spTree>
    <p:extLst>
      <p:ext uri="{BB962C8B-B14F-4D97-AF65-F5344CB8AC3E}">
        <p14:creationId xmlns:p14="http://schemas.microsoft.com/office/powerpoint/2010/main" val="3029221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ans" dirty="0"/>
              <a:t>4.1</a:t>
            </a:r>
            <a:r>
              <a:rPr lang="zh-Hans" altLang="en-US" dirty="0"/>
              <a:t> </a:t>
            </a:r>
            <a:r>
              <a:rPr lang="kk-KZ" b="1" i="1" dirty="0"/>
              <a:t>3.</a:t>
            </a:r>
            <a:r>
              <a:rPr lang="en-US" altLang="zh-Hans" b="1" i="1" dirty="0"/>
              <a:t>2</a:t>
            </a:r>
            <a:r>
              <a:rPr lang="kk-KZ" b="1" i="1" dirty="0"/>
              <a:t>. -есеп</a:t>
            </a:r>
            <a:endParaRPr lang="en-US" dirty="0"/>
          </a:p>
        </p:txBody>
      </p:sp>
      <p:sp>
        <p:nvSpPr>
          <p:cNvPr id="3" name="Text Placeholder 2"/>
          <p:cNvSpPr>
            <a:spLocks noGrp="1"/>
          </p:cNvSpPr>
          <p:nvPr>
            <p:ph type="body" idx="1"/>
          </p:nvPr>
        </p:nvSpPr>
        <p:spPr>
          <a:xfrm>
            <a:off x="4150196" y="1916832"/>
            <a:ext cx="4416552" cy="762000"/>
          </a:xfrm>
        </p:spPr>
        <p:txBody>
          <a:bodyPr/>
          <a:lstStyle/>
          <a:p>
            <a:r>
              <a:rPr lang="en-US" altLang="zh-Hans" dirty="0"/>
              <a:t>Given:</a:t>
            </a:r>
            <a:endParaRPr lang="en-US" dirty="0"/>
          </a:p>
        </p:txBody>
      </p:sp>
      <mc:AlternateContent xmlns:mc="http://schemas.openxmlformats.org/markup-compatibility/2006">
        <mc:Choice xmlns:a14="http://schemas.microsoft.com/office/drawing/2010/main" Requires="a14">
          <p:sp>
            <p:nvSpPr>
              <p:cNvPr id="4" name="Content Placeholder 3"/>
              <p:cNvSpPr>
                <a:spLocks noGrp="1"/>
              </p:cNvSpPr>
              <p:nvPr>
                <p:ph sz="half" idx="2"/>
              </p:nvPr>
            </p:nvSpPr>
            <p:spPr>
              <a:xfrm>
                <a:off x="4150196" y="2852936"/>
                <a:ext cx="4416552" cy="3352801"/>
              </a:xfrm>
            </p:spPr>
            <p:txBody>
              <a:bodyPr>
                <a:normAutofit/>
              </a:bodyPr>
              <a:lstStyle/>
              <a:p>
                <a:r>
                  <a:rPr lang="kk-KZ" b="1" i="1" dirty="0"/>
                  <a:t>3.2.-есеп.</a:t>
                </a:r>
                <a:r>
                  <a:rPr lang="kk-KZ" dirty="0"/>
                  <a:t> </a:t>
                </a:r>
                <a14:m>
                  <m:oMath xmlns:m="http://schemas.openxmlformats.org/officeDocument/2006/math">
                    <m:sSup>
                      <m:sSupPr>
                        <m:ctrlPr>
                          <a:rPr lang="en-US" i="1"/>
                        </m:ctrlPr>
                      </m:sSupPr>
                      <m:e>
                        <m:r>
                          <a:rPr lang="kk-KZ" i="1"/>
                          <m:t>𝑅</m:t>
                        </m:r>
                      </m:e>
                      <m:sup>
                        <m:r>
                          <a:rPr lang="kk-KZ" i="1"/>
                          <m:t>2</m:t>
                        </m:r>
                      </m:sup>
                    </m:sSup>
                  </m:oMath>
                </a14:m>
                <a:r>
                  <a:rPr lang="kk-KZ" dirty="0"/>
                  <a:t> жазықтығында </a:t>
                </a:r>
                <a14:m>
                  <m:oMath xmlns:m="http://schemas.openxmlformats.org/officeDocument/2006/math">
                    <m:sSub>
                      <m:sSubPr>
                        <m:ctrlPr>
                          <a:rPr lang="en-US" i="1"/>
                        </m:ctrlPr>
                      </m:sSubPr>
                      <m:e>
                        <m:r>
                          <a:rPr lang="kk-KZ" b="1" i="1"/>
                          <m:t>𝐱</m:t>
                        </m:r>
                      </m:e>
                      <m:sub>
                        <m:r>
                          <a:rPr lang="kk-KZ" i="1"/>
                          <m:t>1</m:t>
                        </m:r>
                      </m:sub>
                    </m:sSub>
                    <m:r>
                      <a:rPr lang="kk-KZ" i="1"/>
                      <m:t>=</m:t>
                    </m:r>
                    <m:d>
                      <m:dPr>
                        <m:ctrlPr>
                          <a:rPr lang="en-US" i="1"/>
                        </m:ctrlPr>
                      </m:dPr>
                      <m:e>
                        <m:r>
                          <a:rPr lang="kk-KZ" i="1"/>
                          <m:t>2, 2</m:t>
                        </m:r>
                      </m:e>
                    </m:d>
                  </m:oMath>
                </a14:m>
                <a:r>
                  <a:rPr lang="kk-KZ" dirty="0"/>
                  <a:t>, </a:t>
                </a:r>
                <a14:m>
                  <m:oMath xmlns:m="http://schemas.openxmlformats.org/officeDocument/2006/math">
                    <m:sSub>
                      <m:sSubPr>
                        <m:ctrlPr>
                          <a:rPr lang="en-US" i="1"/>
                        </m:ctrlPr>
                      </m:sSubPr>
                      <m:e>
                        <m:r>
                          <a:rPr lang="kk-KZ" b="1" i="1"/>
                          <m:t>𝐱</m:t>
                        </m:r>
                      </m:e>
                      <m:sub>
                        <m:r>
                          <a:rPr lang="kk-KZ" i="1"/>
                          <m:t>2</m:t>
                        </m:r>
                      </m:sub>
                    </m:sSub>
                    <m:r>
                      <a:rPr lang="kk-KZ" i="1"/>
                      <m:t>=</m:t>
                    </m:r>
                    <m:d>
                      <m:dPr>
                        <m:ctrlPr>
                          <a:rPr lang="en-US" i="1"/>
                        </m:ctrlPr>
                      </m:dPr>
                      <m:e>
                        <m:r>
                          <a:rPr lang="kk-KZ" i="1"/>
                          <m:t>0, 0</m:t>
                        </m:r>
                      </m:e>
                    </m:d>
                  </m:oMath>
                </a14:m>
                <a:r>
                  <a:rPr lang="kk-KZ" dirty="0"/>
                  <a:t>, </a:t>
                </a:r>
                <a14:m>
                  <m:oMath xmlns:m="http://schemas.openxmlformats.org/officeDocument/2006/math">
                    <m:sSub>
                      <m:sSubPr>
                        <m:ctrlPr>
                          <a:rPr lang="en-US" i="1"/>
                        </m:ctrlPr>
                      </m:sSubPr>
                      <m:e>
                        <m:r>
                          <a:rPr lang="kk-KZ" b="1" i="1"/>
                          <m:t>𝐱</m:t>
                        </m:r>
                      </m:e>
                      <m:sub>
                        <m:r>
                          <a:rPr lang="kk-KZ" i="1"/>
                          <m:t>3</m:t>
                        </m:r>
                      </m:sub>
                    </m:sSub>
                    <m:r>
                      <a:rPr lang="kk-KZ" i="1"/>
                      <m:t>=</m:t>
                    </m:r>
                    <m:d>
                      <m:dPr>
                        <m:ctrlPr>
                          <a:rPr lang="en-US" i="1"/>
                        </m:ctrlPr>
                      </m:dPr>
                      <m:e>
                        <m:r>
                          <a:rPr lang="kk-KZ" i="1"/>
                          <m:t>3, 0</m:t>
                        </m:r>
                      </m:e>
                    </m:d>
                  </m:oMath>
                </a14:m>
                <a:r>
                  <a:rPr lang="kk-KZ" dirty="0"/>
                  <a:t>, </a:t>
                </a:r>
                <a14:m>
                  <m:oMath xmlns:m="http://schemas.openxmlformats.org/officeDocument/2006/math">
                    <m:sSub>
                      <m:sSubPr>
                        <m:ctrlPr>
                          <a:rPr lang="en-US" i="1"/>
                        </m:ctrlPr>
                      </m:sSubPr>
                      <m:e>
                        <m:r>
                          <a:rPr lang="kk-KZ" b="1" i="1"/>
                          <m:t>𝐱</m:t>
                        </m:r>
                      </m:e>
                      <m:sub>
                        <m:r>
                          <a:rPr lang="kk-KZ" i="1"/>
                          <m:t>4</m:t>
                        </m:r>
                      </m:sub>
                    </m:sSub>
                    <m:r>
                      <a:rPr lang="kk-KZ" i="1"/>
                      <m:t>=</m:t>
                    </m:r>
                    <m:d>
                      <m:dPr>
                        <m:ctrlPr>
                          <a:rPr lang="en-US" i="1"/>
                        </m:ctrlPr>
                      </m:dPr>
                      <m:e>
                        <m:r>
                          <a:rPr lang="kk-KZ" i="1"/>
                          <m:t>4, 4</m:t>
                        </m:r>
                      </m:e>
                    </m:d>
                  </m:oMath>
                </a14:m>
                <a:r>
                  <a:rPr lang="kk-KZ" dirty="0"/>
                  <a:t>, </a:t>
                </a:r>
                <a14:m>
                  <m:oMath xmlns:m="http://schemas.openxmlformats.org/officeDocument/2006/math">
                    <m:sSub>
                      <m:sSubPr>
                        <m:ctrlPr>
                          <a:rPr lang="en-US" i="1"/>
                        </m:ctrlPr>
                      </m:sSubPr>
                      <m:e>
                        <m:r>
                          <a:rPr lang="kk-KZ" b="1" i="1"/>
                          <m:t>𝐱</m:t>
                        </m:r>
                      </m:e>
                      <m:sub>
                        <m:r>
                          <a:rPr lang="kk-KZ" i="1"/>
                          <m:t>5</m:t>
                        </m:r>
                      </m:sub>
                    </m:sSub>
                    <m:r>
                      <a:rPr lang="kk-KZ" i="1"/>
                      <m:t>=</m:t>
                    </m:r>
                    <m:d>
                      <m:dPr>
                        <m:ctrlPr>
                          <a:rPr lang="en-US" i="1"/>
                        </m:ctrlPr>
                      </m:dPr>
                      <m:e>
                        <m:r>
                          <a:rPr lang="kk-KZ" i="1"/>
                          <m:t>5, 5</m:t>
                        </m:r>
                      </m:e>
                    </m:d>
                  </m:oMath>
                </a14:m>
                <a:r>
                  <a:rPr lang="kk-KZ" dirty="0"/>
                  <a:t>, </a:t>
                </a:r>
                <a14:m>
                  <m:oMath xmlns:m="http://schemas.openxmlformats.org/officeDocument/2006/math">
                    <m:sSub>
                      <m:sSubPr>
                        <m:ctrlPr>
                          <a:rPr lang="en-US" i="1"/>
                        </m:ctrlPr>
                      </m:sSubPr>
                      <m:e>
                        <m:r>
                          <a:rPr lang="kk-KZ" b="1" i="1"/>
                          <m:t>𝐱</m:t>
                        </m:r>
                      </m:e>
                      <m:sub>
                        <m:r>
                          <a:rPr lang="kk-KZ" i="1"/>
                          <m:t>6</m:t>
                        </m:r>
                      </m:sub>
                    </m:sSub>
                    <m:r>
                      <a:rPr lang="kk-KZ" i="1"/>
                      <m:t>=</m:t>
                    </m:r>
                    <m:d>
                      <m:dPr>
                        <m:ctrlPr>
                          <a:rPr lang="en-US" i="1"/>
                        </m:ctrlPr>
                      </m:dPr>
                      <m:e>
                        <m:r>
                          <a:rPr lang="kk-KZ" i="1"/>
                          <m:t>6, 3</m:t>
                        </m:r>
                      </m:e>
                    </m:d>
                  </m:oMath>
                </a14:m>
                <a:r>
                  <a:rPr lang="kk-KZ" dirty="0"/>
                  <a:t> вектор-бейнелері берілсін. Екі класс бойынша осы бейнелердің </a:t>
                </a:r>
                <a:r>
                  <a:rPr lang="kk-KZ" dirty="0" err="1"/>
                  <a:t>кластеризациясын</a:t>
                </a:r>
                <a:r>
                  <a:rPr lang="kk-KZ" dirty="0"/>
                  <a:t> табу керек.</a:t>
                </a:r>
                <a:endParaRPr lang="en-US" dirty="0"/>
              </a:p>
            </p:txBody>
          </p:sp>
        </mc:Choice>
        <mc:Fallback>
          <p:sp>
            <p:nvSpPr>
              <p:cNvPr id="4" name="Content Placeholder 3"/>
              <p:cNvSpPr>
                <a:spLocks noGrp="1" noRot="1" noChangeAspect="1" noMove="1" noResize="1" noEditPoints="1" noAdjustHandles="1" noChangeArrowheads="1" noChangeShapeType="1" noTextEdit="1"/>
              </p:cNvSpPr>
              <p:nvPr>
                <p:ph sz="half" idx="2"/>
              </p:nvPr>
            </p:nvSpPr>
            <p:spPr>
              <a:xfrm>
                <a:off x="4150196" y="2852936"/>
                <a:ext cx="4416552" cy="3352801"/>
              </a:xfrm>
              <a:blipFill>
                <a:blip r:embed="rId2"/>
                <a:stretch>
                  <a:fillRect l="-1719" t="-2264" r="-1433"/>
                </a:stretch>
              </a:blipFill>
            </p:spPr>
            <p:txBody>
              <a:bodyPr/>
              <a:lstStyle/>
              <a:p>
                <a:r>
                  <a:rPr lang="en-US">
                    <a:noFill/>
                  </a:rPr>
                  <a:t> </a:t>
                </a:r>
              </a:p>
            </p:txBody>
          </p:sp>
        </mc:Fallback>
      </mc:AlternateContent>
    </p:spTree>
    <p:extLst>
      <p:ext uri="{BB962C8B-B14F-4D97-AF65-F5344CB8AC3E}">
        <p14:creationId xmlns:p14="http://schemas.microsoft.com/office/powerpoint/2010/main" val="136198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ans" dirty="0"/>
              <a:t>4.1</a:t>
            </a:r>
            <a:r>
              <a:rPr lang="zh-Hans" altLang="en-US" dirty="0"/>
              <a:t> </a:t>
            </a:r>
            <a:r>
              <a:rPr lang="kk-KZ" b="1" i="1" dirty="0"/>
              <a:t>3.</a:t>
            </a:r>
            <a:r>
              <a:rPr lang="en-US" altLang="zh-Hans" b="1" i="1" dirty="0"/>
              <a:t>3</a:t>
            </a:r>
            <a:r>
              <a:rPr lang="kk-KZ" b="1" i="1" dirty="0"/>
              <a:t>. -есеп</a:t>
            </a:r>
            <a:endParaRPr lang="en-US" dirty="0"/>
          </a:p>
        </p:txBody>
      </p:sp>
      <p:sp>
        <p:nvSpPr>
          <p:cNvPr id="3" name="Text Placeholder 2"/>
          <p:cNvSpPr>
            <a:spLocks noGrp="1"/>
          </p:cNvSpPr>
          <p:nvPr>
            <p:ph type="body" idx="1"/>
          </p:nvPr>
        </p:nvSpPr>
        <p:spPr>
          <a:xfrm>
            <a:off x="4150196" y="1916832"/>
            <a:ext cx="4416552" cy="762000"/>
          </a:xfrm>
        </p:spPr>
        <p:txBody>
          <a:bodyPr/>
          <a:lstStyle/>
          <a:p>
            <a:r>
              <a:rPr lang="en-US" altLang="zh-Hans" dirty="0"/>
              <a:t>Given:</a:t>
            </a:r>
            <a:endParaRPr lang="en-US" dirty="0"/>
          </a:p>
        </p:txBody>
      </p:sp>
      <mc:AlternateContent xmlns:mc="http://schemas.openxmlformats.org/markup-compatibility/2006">
        <mc:Choice xmlns:a14="http://schemas.microsoft.com/office/drawing/2010/main" Requires="a14">
          <p:sp>
            <p:nvSpPr>
              <p:cNvPr id="4" name="Content Placeholder 3"/>
              <p:cNvSpPr>
                <a:spLocks noGrp="1"/>
              </p:cNvSpPr>
              <p:nvPr>
                <p:ph sz="half" idx="2"/>
              </p:nvPr>
            </p:nvSpPr>
            <p:spPr>
              <a:xfrm>
                <a:off x="4150196" y="2852936"/>
                <a:ext cx="4416552" cy="3352801"/>
              </a:xfrm>
            </p:spPr>
            <p:txBody>
              <a:bodyPr>
                <a:normAutofit/>
              </a:bodyPr>
              <a:lstStyle/>
              <a:p>
                <a:r>
                  <a:rPr lang="kk-KZ" b="1" i="1" dirty="0"/>
                  <a:t>3.3.-есеп.</a:t>
                </a:r>
                <a:r>
                  <a:rPr lang="kk-KZ" dirty="0"/>
                  <a:t> </a:t>
                </a:r>
                <a14:m>
                  <m:oMath xmlns:m="http://schemas.openxmlformats.org/officeDocument/2006/math">
                    <m:sSup>
                      <m:sSupPr>
                        <m:ctrlPr>
                          <a:rPr lang="en-US" i="1"/>
                        </m:ctrlPr>
                      </m:sSupPr>
                      <m:e>
                        <m:r>
                          <a:rPr lang="kk-KZ" i="1"/>
                          <m:t>𝑅</m:t>
                        </m:r>
                      </m:e>
                      <m:sup>
                        <m:r>
                          <a:rPr lang="kk-KZ" i="1"/>
                          <m:t>2</m:t>
                        </m:r>
                      </m:sup>
                    </m:sSup>
                  </m:oMath>
                </a14:m>
                <a:r>
                  <a:rPr lang="kk-KZ" dirty="0"/>
                  <a:t> жазықтығында </a:t>
                </a:r>
                <a14:m>
                  <m:oMath xmlns:m="http://schemas.openxmlformats.org/officeDocument/2006/math">
                    <m:sSub>
                      <m:sSubPr>
                        <m:ctrlPr>
                          <a:rPr lang="en-US" i="1"/>
                        </m:ctrlPr>
                      </m:sSubPr>
                      <m:e>
                        <m:r>
                          <a:rPr lang="kk-KZ" b="1" i="1"/>
                          <m:t>𝐱</m:t>
                        </m:r>
                      </m:e>
                      <m:sub>
                        <m:r>
                          <a:rPr lang="kk-KZ" i="1"/>
                          <m:t>1</m:t>
                        </m:r>
                      </m:sub>
                    </m:sSub>
                    <m:r>
                      <a:rPr lang="kk-KZ" i="1"/>
                      <m:t>=</m:t>
                    </m:r>
                    <m:d>
                      <m:dPr>
                        <m:ctrlPr>
                          <a:rPr lang="en-US" i="1"/>
                        </m:ctrlPr>
                      </m:dPr>
                      <m:e>
                        <m:r>
                          <a:rPr lang="kk-KZ" i="1"/>
                          <m:t>3, 3</m:t>
                        </m:r>
                      </m:e>
                    </m:d>
                  </m:oMath>
                </a14:m>
                <a:r>
                  <a:rPr lang="kk-KZ" dirty="0"/>
                  <a:t>, </a:t>
                </a:r>
                <a14:m>
                  <m:oMath xmlns:m="http://schemas.openxmlformats.org/officeDocument/2006/math">
                    <m:sSub>
                      <m:sSubPr>
                        <m:ctrlPr>
                          <a:rPr lang="en-US" i="1"/>
                        </m:ctrlPr>
                      </m:sSubPr>
                      <m:e>
                        <m:r>
                          <a:rPr lang="kk-KZ" b="1" i="1"/>
                          <m:t>𝐱</m:t>
                        </m:r>
                      </m:e>
                      <m:sub>
                        <m:r>
                          <a:rPr lang="kk-KZ" i="1"/>
                          <m:t>2</m:t>
                        </m:r>
                      </m:sub>
                    </m:sSub>
                    <m:r>
                      <a:rPr lang="kk-KZ" i="1"/>
                      <m:t>=</m:t>
                    </m:r>
                    <m:d>
                      <m:dPr>
                        <m:ctrlPr>
                          <a:rPr lang="en-US" i="1"/>
                        </m:ctrlPr>
                      </m:dPr>
                      <m:e>
                        <m:r>
                          <a:rPr lang="kk-KZ" i="1"/>
                          <m:t>0, 0</m:t>
                        </m:r>
                      </m:e>
                    </m:d>
                  </m:oMath>
                </a14:m>
                <a:r>
                  <a:rPr lang="kk-KZ" dirty="0"/>
                  <a:t>, </a:t>
                </a:r>
                <a14:m>
                  <m:oMath xmlns:m="http://schemas.openxmlformats.org/officeDocument/2006/math">
                    <m:sSub>
                      <m:sSubPr>
                        <m:ctrlPr>
                          <a:rPr lang="en-US" i="1"/>
                        </m:ctrlPr>
                      </m:sSubPr>
                      <m:e>
                        <m:r>
                          <a:rPr lang="kk-KZ" b="1" i="1"/>
                          <m:t>𝐱</m:t>
                        </m:r>
                      </m:e>
                      <m:sub>
                        <m:r>
                          <a:rPr lang="kk-KZ" i="1"/>
                          <m:t>3</m:t>
                        </m:r>
                      </m:sub>
                    </m:sSub>
                    <m:r>
                      <a:rPr lang="kk-KZ" i="1"/>
                      <m:t>=</m:t>
                    </m:r>
                    <m:d>
                      <m:dPr>
                        <m:ctrlPr>
                          <a:rPr lang="en-US" i="1"/>
                        </m:ctrlPr>
                      </m:dPr>
                      <m:e>
                        <m:r>
                          <a:rPr lang="kk-KZ" i="1"/>
                          <m:t>4, 0</m:t>
                        </m:r>
                      </m:e>
                    </m:d>
                  </m:oMath>
                </a14:m>
                <a:r>
                  <a:rPr lang="kk-KZ" dirty="0"/>
                  <a:t>, </a:t>
                </a:r>
                <a14:m>
                  <m:oMath xmlns:m="http://schemas.openxmlformats.org/officeDocument/2006/math">
                    <m:sSub>
                      <m:sSubPr>
                        <m:ctrlPr>
                          <a:rPr lang="en-US" i="1"/>
                        </m:ctrlPr>
                      </m:sSubPr>
                      <m:e>
                        <m:r>
                          <a:rPr lang="kk-KZ" b="1" i="1"/>
                          <m:t>𝐱</m:t>
                        </m:r>
                      </m:e>
                      <m:sub>
                        <m:r>
                          <a:rPr lang="kk-KZ" i="1"/>
                          <m:t>4</m:t>
                        </m:r>
                      </m:sub>
                    </m:sSub>
                    <m:r>
                      <a:rPr lang="kk-KZ" i="1"/>
                      <m:t>=</m:t>
                    </m:r>
                    <m:d>
                      <m:dPr>
                        <m:ctrlPr>
                          <a:rPr lang="en-US" i="1"/>
                        </m:ctrlPr>
                      </m:dPr>
                      <m:e>
                        <m:r>
                          <a:rPr lang="kk-KZ" i="1"/>
                          <m:t>5, 5</m:t>
                        </m:r>
                      </m:e>
                    </m:d>
                  </m:oMath>
                </a14:m>
                <a:r>
                  <a:rPr lang="kk-KZ" dirty="0"/>
                  <a:t>, </a:t>
                </a:r>
                <a14:m>
                  <m:oMath xmlns:m="http://schemas.openxmlformats.org/officeDocument/2006/math">
                    <m:sSub>
                      <m:sSubPr>
                        <m:ctrlPr>
                          <a:rPr lang="en-US" i="1"/>
                        </m:ctrlPr>
                      </m:sSubPr>
                      <m:e>
                        <m:r>
                          <a:rPr lang="kk-KZ" b="1" i="1"/>
                          <m:t>𝐱</m:t>
                        </m:r>
                      </m:e>
                      <m:sub>
                        <m:r>
                          <a:rPr lang="kk-KZ" i="1"/>
                          <m:t>5</m:t>
                        </m:r>
                      </m:sub>
                    </m:sSub>
                    <m:r>
                      <a:rPr lang="kk-KZ" i="1"/>
                      <m:t>=</m:t>
                    </m:r>
                    <m:d>
                      <m:dPr>
                        <m:ctrlPr>
                          <a:rPr lang="en-US" i="1"/>
                        </m:ctrlPr>
                      </m:dPr>
                      <m:e>
                        <m:r>
                          <a:rPr lang="kk-KZ" i="1"/>
                          <m:t>6, 6</m:t>
                        </m:r>
                      </m:e>
                    </m:d>
                  </m:oMath>
                </a14:m>
                <a:r>
                  <a:rPr lang="kk-KZ" dirty="0"/>
                  <a:t>, </a:t>
                </a:r>
                <a14:m>
                  <m:oMath xmlns:m="http://schemas.openxmlformats.org/officeDocument/2006/math">
                    <m:sSub>
                      <m:sSubPr>
                        <m:ctrlPr>
                          <a:rPr lang="en-US" i="1"/>
                        </m:ctrlPr>
                      </m:sSubPr>
                      <m:e>
                        <m:r>
                          <a:rPr lang="kk-KZ" b="1" i="1"/>
                          <m:t>𝐱</m:t>
                        </m:r>
                      </m:e>
                      <m:sub>
                        <m:r>
                          <a:rPr lang="kk-KZ" i="1"/>
                          <m:t>6</m:t>
                        </m:r>
                      </m:sub>
                    </m:sSub>
                    <m:r>
                      <a:rPr lang="kk-KZ" i="1"/>
                      <m:t>=</m:t>
                    </m:r>
                    <m:d>
                      <m:dPr>
                        <m:ctrlPr>
                          <a:rPr lang="en-US" i="1"/>
                        </m:ctrlPr>
                      </m:dPr>
                      <m:e>
                        <m:r>
                          <a:rPr lang="kk-KZ" i="1"/>
                          <m:t>7, 4</m:t>
                        </m:r>
                      </m:e>
                    </m:d>
                  </m:oMath>
                </a14:m>
                <a:r>
                  <a:rPr lang="kk-KZ" dirty="0"/>
                  <a:t> вектор-бейнелері берілсін. Екі класс бойынша осы бейнелердің </a:t>
                </a:r>
                <a:r>
                  <a:rPr lang="kk-KZ" dirty="0" err="1"/>
                  <a:t>кластеризациясын</a:t>
                </a:r>
                <a:r>
                  <a:rPr lang="kk-KZ" dirty="0"/>
                  <a:t> табу керек.</a:t>
                </a:r>
                <a:endParaRPr lang="en-US" dirty="0"/>
              </a:p>
            </p:txBody>
          </p:sp>
        </mc:Choice>
        <mc:Fallback>
          <p:sp>
            <p:nvSpPr>
              <p:cNvPr id="4" name="Content Placeholder 3"/>
              <p:cNvSpPr>
                <a:spLocks noGrp="1" noRot="1" noChangeAspect="1" noMove="1" noResize="1" noEditPoints="1" noAdjustHandles="1" noChangeArrowheads="1" noChangeShapeType="1" noTextEdit="1"/>
              </p:cNvSpPr>
              <p:nvPr>
                <p:ph sz="half" idx="2"/>
              </p:nvPr>
            </p:nvSpPr>
            <p:spPr>
              <a:xfrm>
                <a:off x="4150196" y="2852936"/>
                <a:ext cx="4416552" cy="3352801"/>
              </a:xfrm>
              <a:blipFill>
                <a:blip r:embed="rId2"/>
                <a:stretch>
                  <a:fillRect l="-1719" t="-2264" r="-1433"/>
                </a:stretch>
              </a:blipFill>
            </p:spPr>
            <p:txBody>
              <a:bodyPr/>
              <a:lstStyle/>
              <a:p>
                <a:r>
                  <a:rPr lang="en-US">
                    <a:noFill/>
                  </a:rPr>
                  <a:t> </a:t>
                </a:r>
              </a:p>
            </p:txBody>
          </p:sp>
        </mc:Fallback>
      </mc:AlternateContent>
    </p:spTree>
    <p:extLst>
      <p:ext uri="{BB962C8B-B14F-4D97-AF65-F5344CB8AC3E}">
        <p14:creationId xmlns:p14="http://schemas.microsoft.com/office/powerpoint/2010/main" val="1816283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ans" dirty="0"/>
              <a:t>1. The basic idea of the maximum and minimum distance algorithm </a:t>
            </a:r>
            <a:endParaRPr lang="en-US" dirty="0"/>
          </a:p>
        </p:txBody>
      </p:sp>
    </p:spTree>
    <p:extLst>
      <p:ext uri="{BB962C8B-B14F-4D97-AF65-F5344CB8AC3E}">
        <p14:creationId xmlns:p14="http://schemas.microsoft.com/office/powerpoint/2010/main" val="384775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363" y="1988840"/>
            <a:ext cx="9144000" cy="2667000"/>
          </a:xfrm>
        </p:spPr>
        <p:txBody>
          <a:bodyPr/>
          <a:lstStyle/>
          <a:p>
            <a:pPr algn="ctr"/>
            <a:r>
              <a:rPr lang="en-US" altLang="zh-Hans" dirty="0"/>
              <a:t>Thanks</a:t>
            </a:r>
            <a:r>
              <a:rPr lang="zh-Hans" altLang="en-US" dirty="0"/>
              <a:t> </a:t>
            </a:r>
            <a:r>
              <a:rPr lang="en-US" altLang="zh-Hans" dirty="0"/>
              <a:t>!</a:t>
            </a:r>
            <a:r>
              <a:rPr lang="kk-KZ" altLang="zh-Hans" dirty="0"/>
              <a:t> Рахмет</a:t>
            </a:r>
            <a:r>
              <a:rPr lang="zh-Hans" altLang="en-US" dirty="0"/>
              <a:t> </a:t>
            </a:r>
            <a:r>
              <a:rPr lang="en-US" altLang="zh-Hans" dirty="0"/>
              <a:t>!</a:t>
            </a:r>
            <a:br>
              <a:rPr lang="en-US" altLang="zh-Hans" dirty="0"/>
            </a:br>
            <a:br>
              <a:rPr lang="en-US" altLang="ja-JP" dirty="0"/>
            </a:br>
            <a:endParaRPr lang="en-US" dirty="0"/>
          </a:p>
        </p:txBody>
      </p:sp>
      <p:sp>
        <p:nvSpPr>
          <p:cNvPr id="3" name="Subtitle 2">
            <a:extLst>
              <a:ext uri="{FF2B5EF4-FFF2-40B4-BE49-F238E27FC236}">
                <a16:creationId xmlns:a16="http://schemas.microsoft.com/office/drawing/2014/main" id="{AC1E713A-B868-D748-B3CE-1FEA931FEE9A}"/>
              </a:ext>
            </a:extLst>
          </p:cNvPr>
          <p:cNvSpPr txBox="1">
            <a:spLocks/>
          </p:cNvSpPr>
          <p:nvPr/>
        </p:nvSpPr>
        <p:spPr>
          <a:xfrm>
            <a:off x="1532338" y="5013176"/>
            <a:ext cx="9143999" cy="1066800"/>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0"/>
              </a:spcBef>
              <a:buSzPct val="100000"/>
              <a:buFont typeface="Arial"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600"/>
              </a:spcBef>
              <a:buSzPct val="100000"/>
              <a:buFont typeface="Consolas" pitchFamily="49"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SzPct val="100000"/>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SzPct val="100000"/>
              <a:buFont typeface="Consolas" pitchFamily="49"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SzPct val="100000"/>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600"/>
              </a:spcBef>
              <a:buSzPct val="100000"/>
              <a:buFont typeface="Consolas" pitchFamily="49" charset="0"/>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600"/>
              </a:spcBef>
              <a:buSzPct val="100000"/>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600"/>
              </a:spcBef>
              <a:buSzPct val="100000"/>
              <a:buFont typeface="Consolas" pitchFamily="49" charset="0"/>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600"/>
              </a:spcBef>
              <a:buSzPct val="100000"/>
              <a:buFont typeface="Arial" pitchFamily="34" charset="0"/>
              <a:buNone/>
              <a:defRPr sz="1400" kern="1200">
                <a:solidFill>
                  <a:schemeClr val="tx1">
                    <a:tint val="75000"/>
                  </a:schemeClr>
                </a:solidFill>
                <a:latin typeface="+mn-lt"/>
                <a:ea typeface="+mn-ea"/>
                <a:cs typeface="+mn-cs"/>
              </a:defRPr>
            </a:lvl9pPr>
          </a:lstStyle>
          <a:p>
            <a:pPr algn="ctr">
              <a:spcBef>
                <a:spcPts val="200"/>
              </a:spcBef>
            </a:pPr>
            <a:r>
              <a:rPr lang="en-US" altLang="zh-Hans"/>
              <a:t>yaakovazat.com</a:t>
            </a:r>
          </a:p>
          <a:p>
            <a:pPr algn="ctr">
              <a:spcBef>
                <a:spcPts val="200"/>
              </a:spcBef>
            </a:pPr>
            <a:r>
              <a:rPr lang="en-US" altLang="zh-Hans">
                <a:hlinkClick r:id="rId2"/>
              </a:rPr>
              <a:t>yaakovazat@gmail.com</a:t>
            </a:r>
            <a:endParaRPr lang="en-US" altLang="zh-Hans"/>
          </a:p>
          <a:p>
            <a:pPr algn="ctr">
              <a:spcBef>
                <a:spcPts val="200"/>
              </a:spcBef>
            </a:pPr>
            <a:r>
              <a:rPr lang="en-US"/>
              <a:t>Github:http://github.com/yaakovazat</a:t>
            </a:r>
            <a:endParaRPr lang="en-US" dirty="0"/>
          </a:p>
        </p:txBody>
      </p:sp>
    </p:spTree>
    <p:extLst>
      <p:ext uri="{BB962C8B-B14F-4D97-AF65-F5344CB8AC3E}">
        <p14:creationId xmlns:p14="http://schemas.microsoft.com/office/powerpoint/2010/main" val="195176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ans" dirty="0"/>
              <a:t>1. The basic idea of the maximum and minimum distance algorithm </a:t>
            </a:r>
          </a:p>
        </p:txBody>
      </p:sp>
      <p:sp>
        <p:nvSpPr>
          <p:cNvPr id="3" name="Content Placeholder 2">
            <a:extLst>
              <a:ext uri="{FF2B5EF4-FFF2-40B4-BE49-F238E27FC236}">
                <a16:creationId xmlns:a16="http://schemas.microsoft.com/office/drawing/2014/main" id="{94D1F17C-D8A9-324B-9EB3-6671CAD3424B}"/>
              </a:ext>
            </a:extLst>
          </p:cNvPr>
          <p:cNvSpPr>
            <a:spLocks noGrp="1"/>
          </p:cNvSpPr>
          <p:nvPr>
            <p:ph idx="1"/>
          </p:nvPr>
        </p:nvSpPr>
        <p:spPr>
          <a:xfrm>
            <a:off x="1522414" y="1916832"/>
            <a:ext cx="9144000" cy="2697539"/>
          </a:xfrm>
        </p:spPr>
        <p:txBody>
          <a:bodyPr>
            <a:normAutofit lnSpcReduction="10000"/>
          </a:bodyPr>
          <a:lstStyle/>
          <a:p>
            <a:r>
              <a:rPr lang="en-US" altLang="ja-JP" dirty="0"/>
              <a:t>The maximum-minimum distance method is a heuristic algorithm based on heuristics in pattern recognition. It uses the Euclidean distance as the basis, and takes the object as far as possible as the clustering center. Therefore, it is possible to avoid the situation that the clustering seeds may be too close when the initial value of the K-means method is selected. It can not only intelligently determine the number of seeds for the initial test clustering, but also improve the efficiency of dividing the initial test data set</a:t>
            </a:r>
            <a:r>
              <a:rPr lang="en-US" altLang="zh-Hans" dirty="0"/>
              <a:t>.</a:t>
            </a:r>
            <a:endParaRPr lang="en-US" dirty="0"/>
          </a:p>
        </p:txBody>
      </p:sp>
    </p:spTree>
    <p:extLst>
      <p:ext uri="{BB962C8B-B14F-4D97-AF65-F5344CB8AC3E}">
        <p14:creationId xmlns:p14="http://schemas.microsoft.com/office/powerpoint/2010/main" val="3965807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ans" dirty="0"/>
              <a:t>1. The basic idea of the maximum and minimum distance algorithm </a:t>
            </a:r>
          </a:p>
        </p:txBody>
      </p:sp>
      <p:sp>
        <p:nvSpPr>
          <p:cNvPr id="3" name="Content Placeholder 2">
            <a:extLst>
              <a:ext uri="{FF2B5EF4-FFF2-40B4-BE49-F238E27FC236}">
                <a16:creationId xmlns:a16="http://schemas.microsoft.com/office/drawing/2014/main" id="{94D1F17C-D8A9-324B-9EB3-6671CAD3424B}"/>
              </a:ext>
            </a:extLst>
          </p:cNvPr>
          <p:cNvSpPr>
            <a:spLocks noGrp="1"/>
          </p:cNvSpPr>
          <p:nvPr>
            <p:ph idx="1"/>
          </p:nvPr>
        </p:nvSpPr>
        <p:spPr>
          <a:xfrm>
            <a:off x="1522414" y="1916832"/>
            <a:ext cx="9144000" cy="2697539"/>
          </a:xfrm>
        </p:spPr>
        <p:txBody>
          <a:bodyPr>
            <a:normAutofit/>
          </a:bodyPr>
          <a:lstStyle/>
          <a:p>
            <a:r>
              <a:rPr lang="en-US" altLang="ja-JP" dirty="0"/>
              <a:t>The algorithm is based on the Euclidean distance. First, the first sample object is used as the first cluster center, and the second cluster center is selected as the second cluster center that is farthest from the first cluster center, and then other clusters are determined. Center until no new cluster centers are produced. Finally, the sample is classified into the nearest class according to the principle of minimum distance.</a:t>
            </a:r>
            <a:endParaRPr lang="en-US" dirty="0"/>
          </a:p>
        </p:txBody>
      </p:sp>
    </p:spTree>
    <p:extLst>
      <p:ext uri="{BB962C8B-B14F-4D97-AF65-F5344CB8AC3E}">
        <p14:creationId xmlns:p14="http://schemas.microsoft.com/office/powerpoint/2010/main" val="2962206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37860-4DBF-A746-BAED-9ECEB16C23E1}"/>
              </a:ext>
            </a:extLst>
          </p:cNvPr>
          <p:cNvSpPr>
            <a:spLocks noGrp="1"/>
          </p:cNvSpPr>
          <p:nvPr>
            <p:ph type="title"/>
          </p:nvPr>
        </p:nvSpPr>
        <p:spPr/>
        <p:txBody>
          <a:bodyPr/>
          <a:lstStyle/>
          <a:p>
            <a:r>
              <a:rPr lang="en-US" dirty="0"/>
              <a:t>1.2 Q 1 :what is a class means ?</a:t>
            </a:r>
          </a:p>
        </p:txBody>
      </p:sp>
      <p:sp>
        <p:nvSpPr>
          <p:cNvPr id="3" name="Content Placeholder 2">
            <a:extLst>
              <a:ext uri="{FF2B5EF4-FFF2-40B4-BE49-F238E27FC236}">
                <a16:creationId xmlns:a16="http://schemas.microsoft.com/office/drawing/2014/main" id="{D32AA91E-1776-904D-8FBB-56655C788E76}"/>
              </a:ext>
            </a:extLst>
          </p:cNvPr>
          <p:cNvSpPr>
            <a:spLocks noGrp="1"/>
          </p:cNvSpPr>
          <p:nvPr>
            <p:ph idx="1"/>
          </p:nvPr>
        </p:nvSpPr>
        <p:spPr/>
        <p:txBody>
          <a:bodyPr/>
          <a:lstStyle/>
          <a:p>
            <a:r>
              <a:rPr lang="en-US" dirty="0"/>
              <a:t>We have several classes in both in the universities and schools, how we can distinguish objects from these classes?</a:t>
            </a:r>
          </a:p>
          <a:p>
            <a:endParaRPr lang="en-US" dirty="0"/>
          </a:p>
          <a:p>
            <a:endParaRPr lang="en-US" dirty="0"/>
          </a:p>
          <a:p>
            <a:r>
              <a:rPr lang="en-US" dirty="0"/>
              <a:t>Tips: Distance ,Maximum and Minimum distance</a:t>
            </a:r>
          </a:p>
        </p:txBody>
      </p:sp>
    </p:spTree>
    <p:extLst>
      <p:ext uri="{BB962C8B-B14F-4D97-AF65-F5344CB8AC3E}">
        <p14:creationId xmlns:p14="http://schemas.microsoft.com/office/powerpoint/2010/main" val="3919318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ans" dirty="0"/>
              <a:t>1.3 Euclidean Distance</a:t>
            </a:r>
            <a:endParaRPr lang="en-US" dirty="0"/>
          </a:p>
        </p:txBody>
      </p:sp>
      <p:sp>
        <p:nvSpPr>
          <p:cNvPr id="9" name="Content Placeholder 4">
            <a:extLst>
              <a:ext uri="{FF2B5EF4-FFF2-40B4-BE49-F238E27FC236}">
                <a16:creationId xmlns:a16="http://schemas.microsoft.com/office/drawing/2014/main" id="{14879EA2-0306-A44D-87B4-073E8D6ADE46}"/>
              </a:ext>
            </a:extLst>
          </p:cNvPr>
          <p:cNvSpPr>
            <a:spLocks noGrp="1"/>
          </p:cNvSpPr>
          <p:nvPr>
            <p:ph sz="half" idx="1"/>
          </p:nvPr>
        </p:nvSpPr>
        <p:spPr>
          <a:xfrm>
            <a:off x="1522414" y="1824709"/>
            <a:ext cx="10548663" cy="4953000"/>
          </a:xfrm>
        </p:spPr>
        <p:txBody>
          <a:bodyPr>
            <a:normAutofit lnSpcReduction="10000"/>
          </a:bodyPr>
          <a:lstStyle/>
          <a:p>
            <a:pPr marL="0" indent="0">
              <a:buNone/>
            </a:pPr>
            <a:r>
              <a:rPr lang="en-US" dirty="0"/>
              <a:t>Assume that we have measurements </a:t>
            </a:r>
            <a:r>
              <a:rPr lang="en-US" dirty="0" err="1"/>
              <a:t>x</a:t>
            </a:r>
            <a:r>
              <a:rPr lang="en-US" baseline="-25000" dirty="0" err="1"/>
              <a:t>ik</a:t>
            </a:r>
            <a:r>
              <a:rPr lang="zh-Hans" altLang="en-US" baseline="-25000" dirty="0"/>
              <a:t> </a:t>
            </a:r>
            <a:r>
              <a:rPr lang="en-US" dirty="0"/>
              <a:t>,  </a:t>
            </a:r>
            <a:r>
              <a:rPr lang="en-US" i="1" dirty="0" err="1"/>
              <a:t>i</a:t>
            </a:r>
            <a:r>
              <a:rPr lang="en-US" dirty="0"/>
              <a:t> = 1, … , </a:t>
            </a:r>
            <a:r>
              <a:rPr lang="en-US" i="1" dirty="0"/>
              <a:t>N</a:t>
            </a:r>
            <a:r>
              <a:rPr lang="en-US" dirty="0"/>
              <a:t>, on variables </a:t>
            </a:r>
            <a:r>
              <a:rPr lang="en-US" i="1" dirty="0"/>
              <a:t>k</a:t>
            </a:r>
            <a:r>
              <a:rPr lang="en-US" dirty="0"/>
              <a:t> = 1, … , </a:t>
            </a:r>
            <a:r>
              <a:rPr lang="en-US" i="1" dirty="0"/>
              <a:t>p</a:t>
            </a:r>
            <a:r>
              <a:rPr lang="en-US" dirty="0"/>
              <a:t> (also called attributes).</a:t>
            </a:r>
          </a:p>
          <a:p>
            <a:pPr marL="0" indent="0">
              <a:buNone/>
            </a:pPr>
            <a:r>
              <a:rPr lang="en-US" dirty="0"/>
              <a:t>The Euclidean distance between the </a:t>
            </a:r>
            <a:r>
              <a:rPr lang="en-US" i="1" dirty="0" err="1"/>
              <a:t>i</a:t>
            </a:r>
            <a:r>
              <a:rPr lang="zh-Hans" altLang="en-US" i="1" dirty="0"/>
              <a:t> </a:t>
            </a:r>
            <a:r>
              <a:rPr lang="en-US" dirty="0" err="1"/>
              <a:t>th</a:t>
            </a:r>
            <a:r>
              <a:rPr lang="en-US" dirty="0"/>
              <a:t> and </a:t>
            </a:r>
            <a:r>
              <a:rPr lang="en-US" i="1" dirty="0"/>
              <a:t>j</a:t>
            </a:r>
            <a:r>
              <a:rPr lang="zh-Hans" altLang="en-US" i="1" dirty="0"/>
              <a:t> </a:t>
            </a:r>
            <a:r>
              <a:rPr lang="en-US" dirty="0" err="1"/>
              <a:t>th</a:t>
            </a:r>
            <a:r>
              <a:rPr lang="en-US" dirty="0"/>
              <a:t> objects is</a:t>
            </a:r>
            <a:r>
              <a:rPr lang="en-US" altLang="zh-Hans" dirty="0"/>
              <a:t>:</a:t>
            </a:r>
          </a:p>
          <a:p>
            <a:pPr marL="0" indent="0">
              <a:buNone/>
            </a:pPr>
            <a:endParaRPr lang="en-US" altLang="zh-Hans" dirty="0"/>
          </a:p>
          <a:p>
            <a:pPr marL="0" indent="0">
              <a:buNone/>
            </a:pPr>
            <a:endParaRPr lang="en-US" altLang="zh-Hans" dirty="0"/>
          </a:p>
          <a:p>
            <a:pPr marL="0" indent="0">
              <a:buNone/>
            </a:pPr>
            <a:r>
              <a:rPr lang="en-US" altLang="zh-Hans" dirty="0"/>
              <a:t>for every pair (</a:t>
            </a:r>
            <a:r>
              <a:rPr lang="en-US" altLang="zh-Hans" dirty="0" err="1"/>
              <a:t>i</a:t>
            </a:r>
            <a:r>
              <a:rPr lang="en-US" altLang="zh-Hans" dirty="0"/>
              <a:t>, j) of observations.</a:t>
            </a:r>
          </a:p>
          <a:p>
            <a:pPr marL="0" indent="0">
              <a:buNone/>
            </a:pPr>
            <a:r>
              <a:rPr lang="en-US" dirty="0"/>
              <a:t>The weighted Euclidean distance is</a:t>
            </a:r>
            <a:r>
              <a:rPr lang="en-US" altLang="zh-Hans" dirty="0"/>
              <a:t>:</a:t>
            </a:r>
          </a:p>
          <a:p>
            <a:pPr marL="0" indent="0">
              <a:buNone/>
            </a:pPr>
            <a:endParaRPr lang="en-US" altLang="zh-Hans" dirty="0"/>
          </a:p>
          <a:p>
            <a:pPr marL="0" indent="0">
              <a:buNone/>
            </a:pPr>
            <a:endParaRPr lang="en-US" altLang="zh-Hans" dirty="0"/>
          </a:p>
          <a:p>
            <a:pPr marL="0" indent="0">
              <a:buNone/>
            </a:pPr>
            <a:r>
              <a:rPr lang="en-US" dirty="0"/>
              <a:t>If scales of the attributes differ substantially, standardization is necessary.</a:t>
            </a:r>
            <a:endParaRPr lang="en-US" altLang="zh-Hans" dirty="0"/>
          </a:p>
          <a:p>
            <a:pPr marL="0" indent="0">
              <a:buNone/>
            </a:pPr>
            <a:endParaRPr lang="en-US" altLang="zh-Hans" dirty="0"/>
          </a:p>
          <a:p>
            <a:pPr marL="0" indent="0">
              <a:buNone/>
            </a:pPr>
            <a:endParaRPr lang="en-US" dirty="0"/>
          </a:p>
        </p:txBody>
      </p:sp>
      <p:pic>
        <p:nvPicPr>
          <p:cNvPr id="10" name="Picture 9">
            <a:extLst>
              <a:ext uri="{FF2B5EF4-FFF2-40B4-BE49-F238E27FC236}">
                <a16:creationId xmlns:a16="http://schemas.microsoft.com/office/drawing/2014/main" id="{A4B6BCF1-638C-A843-83D4-AF7051BE812E}"/>
              </a:ext>
            </a:extLst>
          </p:cNvPr>
          <p:cNvPicPr>
            <a:picLocks noChangeAspect="1"/>
          </p:cNvPicPr>
          <p:nvPr/>
        </p:nvPicPr>
        <p:blipFill>
          <a:blip r:embed="rId2"/>
          <a:stretch>
            <a:fillRect/>
          </a:stretch>
        </p:blipFill>
        <p:spPr>
          <a:xfrm>
            <a:off x="5162366" y="3230010"/>
            <a:ext cx="2267743" cy="872209"/>
          </a:xfrm>
          <a:prstGeom prst="rect">
            <a:avLst/>
          </a:prstGeom>
        </p:spPr>
      </p:pic>
      <p:pic>
        <p:nvPicPr>
          <p:cNvPr id="11" name="Picture 10">
            <a:extLst>
              <a:ext uri="{FF2B5EF4-FFF2-40B4-BE49-F238E27FC236}">
                <a16:creationId xmlns:a16="http://schemas.microsoft.com/office/drawing/2014/main" id="{A5DE1A64-27AE-1042-BFE5-A44C72C1C8ED}"/>
              </a:ext>
            </a:extLst>
          </p:cNvPr>
          <p:cNvPicPr>
            <a:picLocks noChangeAspect="1"/>
          </p:cNvPicPr>
          <p:nvPr/>
        </p:nvPicPr>
        <p:blipFill>
          <a:blip r:embed="rId3"/>
          <a:stretch>
            <a:fillRect/>
          </a:stretch>
        </p:blipFill>
        <p:spPr>
          <a:xfrm>
            <a:off x="5162366" y="5373216"/>
            <a:ext cx="2195238" cy="726366"/>
          </a:xfrm>
          <a:prstGeom prst="rect">
            <a:avLst/>
          </a:prstGeom>
        </p:spPr>
      </p:pic>
    </p:spTree>
    <p:extLst>
      <p:ext uri="{BB962C8B-B14F-4D97-AF65-F5344CB8AC3E}">
        <p14:creationId xmlns:p14="http://schemas.microsoft.com/office/powerpoint/2010/main" val="22373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ans" dirty="0"/>
              <a:t>1.3 Euclidean Distance examples:</a:t>
            </a:r>
            <a:endParaRPr lang="en-US" dirty="0"/>
          </a:p>
        </p:txBody>
      </p:sp>
      <p:sp>
        <p:nvSpPr>
          <p:cNvPr id="9" name="Content Placeholder 4">
            <a:extLst>
              <a:ext uri="{FF2B5EF4-FFF2-40B4-BE49-F238E27FC236}">
                <a16:creationId xmlns:a16="http://schemas.microsoft.com/office/drawing/2014/main" id="{14879EA2-0306-A44D-87B4-073E8D6ADE46}"/>
              </a:ext>
            </a:extLst>
          </p:cNvPr>
          <p:cNvSpPr>
            <a:spLocks noGrp="1"/>
          </p:cNvSpPr>
          <p:nvPr>
            <p:ph sz="half" idx="1"/>
          </p:nvPr>
        </p:nvSpPr>
        <p:spPr>
          <a:xfrm>
            <a:off x="1522414" y="1824709"/>
            <a:ext cx="10548663" cy="4953000"/>
          </a:xfrm>
        </p:spPr>
        <p:txBody>
          <a:bodyPr>
            <a:normAutofit/>
          </a:bodyPr>
          <a:lstStyle/>
          <a:p>
            <a:pPr marL="0" indent="0">
              <a:buNone/>
            </a:pPr>
            <a:r>
              <a:rPr lang="en-US" dirty="0"/>
              <a:t>  </a:t>
            </a:r>
          </a:p>
          <a:p>
            <a:endParaRPr lang="en-US" dirty="0"/>
          </a:p>
          <a:p>
            <a:r>
              <a:rPr lang="en-US" dirty="0"/>
              <a:t>We have   </a:t>
            </a:r>
          </a:p>
          <a:p>
            <a:pPr marL="0" indent="0">
              <a:buNone/>
            </a:pPr>
            <a:endParaRPr lang="en-US" dirty="0"/>
          </a:p>
          <a:p>
            <a:pPr marL="0" indent="0">
              <a:buNone/>
            </a:pPr>
            <a:r>
              <a:rPr lang="en-US" dirty="0"/>
              <a:t>Calculate the </a:t>
            </a:r>
            <a:r>
              <a:rPr lang="en-US" dirty="0" err="1"/>
              <a:t>Euclidan</a:t>
            </a:r>
            <a:r>
              <a:rPr lang="en-US" dirty="0"/>
              <a:t> distances.</a:t>
            </a:r>
          </a:p>
          <a:p>
            <a:pPr marL="0" indent="0">
              <a:buNone/>
            </a:pPr>
            <a:r>
              <a:rPr lang="en-US" dirty="0"/>
              <a:t>   </a:t>
            </a:r>
          </a:p>
        </p:txBody>
      </p:sp>
      <p:pic>
        <p:nvPicPr>
          <p:cNvPr id="4" name="Picture 3">
            <a:extLst>
              <a:ext uri="{FF2B5EF4-FFF2-40B4-BE49-F238E27FC236}">
                <a16:creationId xmlns:a16="http://schemas.microsoft.com/office/drawing/2014/main" id="{7A6350C5-CEBD-DD4F-8AED-8CC297C1A7A8}"/>
              </a:ext>
            </a:extLst>
          </p:cNvPr>
          <p:cNvPicPr>
            <a:picLocks noChangeAspect="1"/>
          </p:cNvPicPr>
          <p:nvPr/>
        </p:nvPicPr>
        <p:blipFill>
          <a:blip r:embed="rId2"/>
          <a:stretch>
            <a:fillRect/>
          </a:stretch>
        </p:blipFill>
        <p:spPr>
          <a:xfrm>
            <a:off x="3070076" y="2564904"/>
            <a:ext cx="2304256" cy="1231041"/>
          </a:xfrm>
          <a:prstGeom prst="rect">
            <a:avLst/>
          </a:prstGeom>
        </p:spPr>
      </p:pic>
    </p:spTree>
    <p:extLst>
      <p:ext uri="{BB962C8B-B14F-4D97-AF65-F5344CB8AC3E}">
        <p14:creationId xmlns:p14="http://schemas.microsoft.com/office/powerpoint/2010/main" val="3277437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ans" dirty="0"/>
              <a:t>1.3 Euclidean Distance examples:</a:t>
            </a:r>
            <a:endParaRPr lang="en-US" dirty="0"/>
          </a:p>
        </p:txBody>
      </p:sp>
      <p:sp>
        <p:nvSpPr>
          <p:cNvPr id="9" name="Content Placeholder 4">
            <a:extLst>
              <a:ext uri="{FF2B5EF4-FFF2-40B4-BE49-F238E27FC236}">
                <a16:creationId xmlns:a16="http://schemas.microsoft.com/office/drawing/2014/main" id="{14879EA2-0306-A44D-87B4-073E8D6ADE46}"/>
              </a:ext>
            </a:extLst>
          </p:cNvPr>
          <p:cNvSpPr>
            <a:spLocks noGrp="1"/>
          </p:cNvSpPr>
          <p:nvPr>
            <p:ph sz="half" idx="1"/>
          </p:nvPr>
        </p:nvSpPr>
        <p:spPr>
          <a:xfrm>
            <a:off x="1522414" y="1824709"/>
            <a:ext cx="10548663" cy="4953000"/>
          </a:xfrm>
        </p:spPr>
        <p:txBody>
          <a:bodyPr>
            <a:normAutofit/>
          </a:bodyPr>
          <a:lstStyle/>
          <a:p>
            <a:pPr marL="0" indent="0">
              <a:buNone/>
            </a:pPr>
            <a:r>
              <a:rPr lang="en-US" dirty="0"/>
              <a:t>  </a:t>
            </a:r>
          </a:p>
          <a:p>
            <a:endParaRPr lang="en-US" dirty="0"/>
          </a:p>
          <a:p>
            <a:r>
              <a:rPr lang="en-US" dirty="0"/>
              <a:t>We have   </a:t>
            </a:r>
          </a:p>
          <a:p>
            <a:pPr marL="0" indent="0">
              <a:buNone/>
            </a:pPr>
            <a:endParaRPr lang="en-US" dirty="0"/>
          </a:p>
          <a:p>
            <a:pPr marL="0" indent="0">
              <a:buNone/>
            </a:pPr>
            <a:r>
              <a:rPr lang="en-US" dirty="0"/>
              <a:t>Calculate the </a:t>
            </a:r>
            <a:r>
              <a:rPr lang="en-US" dirty="0" err="1"/>
              <a:t>Euclidan</a:t>
            </a:r>
            <a:r>
              <a:rPr lang="en-US" dirty="0"/>
              <a:t> distances.</a:t>
            </a:r>
          </a:p>
          <a:p>
            <a:pPr marL="0" indent="0">
              <a:buNone/>
            </a:pPr>
            <a:r>
              <a:rPr lang="en-US" dirty="0"/>
              <a:t>   </a:t>
            </a:r>
          </a:p>
        </p:txBody>
      </p:sp>
      <p:pic>
        <p:nvPicPr>
          <p:cNvPr id="4" name="Picture 3">
            <a:extLst>
              <a:ext uri="{FF2B5EF4-FFF2-40B4-BE49-F238E27FC236}">
                <a16:creationId xmlns:a16="http://schemas.microsoft.com/office/drawing/2014/main" id="{7A6350C5-CEBD-DD4F-8AED-8CC297C1A7A8}"/>
              </a:ext>
            </a:extLst>
          </p:cNvPr>
          <p:cNvPicPr>
            <a:picLocks noChangeAspect="1"/>
          </p:cNvPicPr>
          <p:nvPr/>
        </p:nvPicPr>
        <p:blipFill>
          <a:blip r:embed="rId2"/>
          <a:stretch>
            <a:fillRect/>
          </a:stretch>
        </p:blipFill>
        <p:spPr>
          <a:xfrm>
            <a:off x="3070076" y="2564904"/>
            <a:ext cx="2304256" cy="1231041"/>
          </a:xfrm>
          <a:prstGeom prst="rect">
            <a:avLst/>
          </a:prstGeom>
        </p:spPr>
      </p:pic>
      <p:sp>
        <p:nvSpPr>
          <p:cNvPr id="3" name="Rectangle 2">
            <a:extLst>
              <a:ext uri="{FF2B5EF4-FFF2-40B4-BE49-F238E27FC236}">
                <a16:creationId xmlns:a16="http://schemas.microsoft.com/office/drawing/2014/main" id="{8E3802FA-296C-7F4A-B3C6-E962E9B58A8F}"/>
              </a:ext>
            </a:extLst>
          </p:cNvPr>
          <p:cNvSpPr/>
          <p:nvPr/>
        </p:nvSpPr>
        <p:spPr>
          <a:xfrm>
            <a:off x="1522414" y="4686662"/>
            <a:ext cx="6092825" cy="1200329"/>
          </a:xfrm>
          <a:prstGeom prst="rect">
            <a:avLst/>
          </a:prstGeom>
        </p:spPr>
        <p:txBody>
          <a:bodyPr>
            <a:spAutoFit/>
          </a:bodyPr>
          <a:lstStyle/>
          <a:p>
            <a:r>
              <a:rPr lang="en-US" dirty="0">
                <a:latin typeface="Lucida Grande" panose="020B0600040502020204" pitchFamily="34" charset="0"/>
              </a:rPr>
              <a:t>Euclidean distances are:</a:t>
            </a:r>
          </a:p>
          <a:p>
            <a:r>
              <a:rPr lang="en-US" dirty="0" err="1"/>
              <a:t>d</a:t>
            </a:r>
            <a:r>
              <a:rPr lang="en-US" baseline="-25000" dirty="0" err="1"/>
              <a:t>E</a:t>
            </a:r>
            <a:r>
              <a:rPr lang="en-US" dirty="0"/>
              <a:t>(1,2) = ((1-1)</a:t>
            </a:r>
            <a:r>
              <a:rPr lang="en-US" baseline="30000" dirty="0"/>
              <a:t>2</a:t>
            </a:r>
            <a:r>
              <a:rPr lang="en-US" dirty="0"/>
              <a:t> + (3-2)</a:t>
            </a:r>
            <a:r>
              <a:rPr lang="en-US" baseline="30000" dirty="0"/>
              <a:t>2</a:t>
            </a:r>
            <a:r>
              <a:rPr lang="en-US" dirty="0"/>
              <a:t> + (1-1)</a:t>
            </a:r>
            <a:r>
              <a:rPr lang="en-US" baseline="30000" dirty="0"/>
              <a:t>2</a:t>
            </a:r>
            <a:r>
              <a:rPr lang="en-US" dirty="0"/>
              <a:t> + (2-2)</a:t>
            </a:r>
            <a:r>
              <a:rPr lang="en-US" baseline="30000" dirty="0"/>
              <a:t>2</a:t>
            </a:r>
            <a:r>
              <a:rPr lang="en-US" dirty="0"/>
              <a:t> + (4-1)</a:t>
            </a:r>
            <a:r>
              <a:rPr lang="en-US" baseline="30000" dirty="0"/>
              <a:t>2</a:t>
            </a:r>
            <a:r>
              <a:rPr lang="en-US" dirty="0"/>
              <a:t>)</a:t>
            </a:r>
            <a:r>
              <a:rPr lang="en-US" baseline="30000" dirty="0"/>
              <a:t>1/2</a:t>
            </a:r>
            <a:r>
              <a:rPr lang="en-US" dirty="0"/>
              <a:t> = 3.162.</a:t>
            </a:r>
          </a:p>
          <a:p>
            <a:r>
              <a:rPr lang="en-US" dirty="0" err="1"/>
              <a:t>d</a:t>
            </a:r>
            <a:r>
              <a:rPr lang="en-US" baseline="-25000" dirty="0" err="1"/>
              <a:t>E</a:t>
            </a:r>
            <a:r>
              <a:rPr lang="en-US" dirty="0"/>
              <a:t>(1,3) = ((1-2)</a:t>
            </a:r>
            <a:r>
              <a:rPr lang="en-US" baseline="30000" dirty="0"/>
              <a:t>2</a:t>
            </a:r>
            <a:r>
              <a:rPr lang="en-US" dirty="0"/>
              <a:t> + (3-2)</a:t>
            </a:r>
            <a:r>
              <a:rPr lang="en-US" baseline="30000" dirty="0"/>
              <a:t>2</a:t>
            </a:r>
            <a:r>
              <a:rPr lang="en-US" dirty="0"/>
              <a:t> + (1-2)</a:t>
            </a:r>
            <a:r>
              <a:rPr lang="en-US" baseline="30000" dirty="0"/>
              <a:t>2</a:t>
            </a:r>
            <a:r>
              <a:rPr lang="en-US" dirty="0"/>
              <a:t> + (2-2)</a:t>
            </a:r>
            <a:r>
              <a:rPr lang="en-US" baseline="30000" dirty="0"/>
              <a:t>2</a:t>
            </a:r>
            <a:r>
              <a:rPr lang="en-US" dirty="0"/>
              <a:t> + (4-2)</a:t>
            </a:r>
            <a:r>
              <a:rPr lang="en-US" baseline="30000" dirty="0"/>
              <a:t>2</a:t>
            </a:r>
            <a:r>
              <a:rPr lang="en-US" dirty="0"/>
              <a:t>)</a:t>
            </a:r>
            <a:r>
              <a:rPr lang="en-US" baseline="30000" dirty="0"/>
              <a:t>1/2</a:t>
            </a:r>
            <a:r>
              <a:rPr lang="en-US" dirty="0"/>
              <a:t> = 2.646.</a:t>
            </a:r>
          </a:p>
          <a:p>
            <a:r>
              <a:rPr lang="en-US" dirty="0" err="1"/>
              <a:t>d</a:t>
            </a:r>
            <a:r>
              <a:rPr lang="en-US" baseline="-25000" dirty="0" err="1"/>
              <a:t>E</a:t>
            </a:r>
            <a:r>
              <a:rPr lang="en-US" dirty="0"/>
              <a:t>(2,3) = ((1-2)</a:t>
            </a:r>
            <a:r>
              <a:rPr lang="en-US" baseline="30000" dirty="0"/>
              <a:t>2</a:t>
            </a:r>
            <a:r>
              <a:rPr lang="en-US" dirty="0"/>
              <a:t> + (2-2)</a:t>
            </a:r>
            <a:r>
              <a:rPr lang="en-US" baseline="30000" dirty="0"/>
              <a:t>2</a:t>
            </a:r>
            <a:r>
              <a:rPr lang="en-US" dirty="0"/>
              <a:t> + (1-2)</a:t>
            </a:r>
            <a:r>
              <a:rPr lang="en-US" baseline="30000" dirty="0"/>
              <a:t>2</a:t>
            </a:r>
            <a:r>
              <a:rPr lang="en-US" dirty="0"/>
              <a:t> + (2-2)</a:t>
            </a:r>
            <a:r>
              <a:rPr lang="en-US" baseline="30000" dirty="0"/>
              <a:t>2</a:t>
            </a:r>
            <a:r>
              <a:rPr lang="en-US" dirty="0"/>
              <a:t> + (1-2)</a:t>
            </a:r>
            <a:r>
              <a:rPr lang="en-US" baseline="30000" dirty="0"/>
              <a:t>2</a:t>
            </a:r>
            <a:r>
              <a:rPr lang="en-US" dirty="0"/>
              <a:t>)</a:t>
            </a:r>
            <a:r>
              <a:rPr lang="en-US" baseline="30000" dirty="0"/>
              <a:t>1/2</a:t>
            </a:r>
            <a:r>
              <a:rPr lang="en-US" dirty="0"/>
              <a:t> = 1.732.</a:t>
            </a:r>
            <a:endParaRPr lang="en-US" dirty="0">
              <a:effectLst/>
            </a:endParaRPr>
          </a:p>
        </p:txBody>
      </p:sp>
    </p:spTree>
    <p:extLst>
      <p:ext uri="{BB962C8B-B14F-4D97-AF65-F5344CB8AC3E}">
        <p14:creationId xmlns:p14="http://schemas.microsoft.com/office/powerpoint/2010/main" val="401675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alkboard 16x9">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TF00001018.potx" id="{D19C2884-2C55-4C1A-A5C2-5D03FF1F35A4}" vid="{5F7A9C6A-558C-4654-B762-2F22BC904FAE}"/>
    </a:ext>
  </a:extLst>
</a:theme>
</file>

<file path=ppt/theme/theme2.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Chalkboard 16x9</Template>
  <TotalTime>162</TotalTime>
  <Words>1572</Words>
  <Application>Microsoft Macintosh PowerPoint</Application>
  <PresentationFormat>Custom</PresentationFormat>
  <Paragraphs>280</Paragraphs>
  <Slides>30</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30</vt:i4>
      </vt:variant>
    </vt:vector>
  </HeadingPairs>
  <TitlesOfParts>
    <vt:vector size="41" baseType="lpstr">
      <vt:lpstr>HGｺﾞｼｯｸM</vt:lpstr>
      <vt:lpstr>HG丸ｺﾞｼｯｸM-PRO</vt:lpstr>
      <vt:lpstr>宋体</vt:lpstr>
      <vt:lpstr>华文楷体</vt:lpstr>
      <vt:lpstr>Arial</vt:lpstr>
      <vt:lpstr>Consolas</vt:lpstr>
      <vt:lpstr>Corbel</vt:lpstr>
      <vt:lpstr>Courier</vt:lpstr>
      <vt:lpstr>Lucida Grande</vt:lpstr>
      <vt:lpstr>Times New Roman</vt:lpstr>
      <vt:lpstr>Chalkboard 16x9</vt:lpstr>
      <vt:lpstr>Pattern Recognition – Clustering Algorithm: Maximum and Minimum Distance Algorithms</vt:lpstr>
      <vt:lpstr>Clustering algorithm - maximum and minimum distance algorithm (instance + code)</vt:lpstr>
      <vt:lpstr>1. The basic idea of the maximum and minimum distance algorithm </vt:lpstr>
      <vt:lpstr>1. The basic idea of the maximum and minimum distance algorithm </vt:lpstr>
      <vt:lpstr>1. The basic idea of the maximum and minimum distance algorithm </vt:lpstr>
      <vt:lpstr>1.2 Q 1 :what is a class means ?</vt:lpstr>
      <vt:lpstr>1.3 Euclidean Distance</vt:lpstr>
      <vt:lpstr>1.3 Euclidean Distance examples:</vt:lpstr>
      <vt:lpstr>1.3 Euclidean Distance examples:</vt:lpstr>
      <vt:lpstr>2. Algorithm implementation steps  </vt:lpstr>
      <vt:lpstr>2.1 The maximum and minimum distance clustering algorithm steps are as follows:</vt:lpstr>
      <vt:lpstr>PowerPoint Presentation</vt:lpstr>
      <vt:lpstr>3. MATLAB™️ code examples   </vt:lpstr>
      <vt:lpstr>3.1 Function info</vt:lpstr>
      <vt:lpstr>3.2 Input Parameters:</vt:lpstr>
      <vt:lpstr>3.3 The loop</vt:lpstr>
      <vt:lpstr>3.4 Classify- first part</vt:lpstr>
      <vt:lpstr>3.4 Classify- second part</vt:lpstr>
      <vt:lpstr>MATLAB codes used above can be downloaded from my Github Page:</vt:lpstr>
      <vt:lpstr>4. Problem Solving  </vt:lpstr>
      <vt:lpstr>4.1 3.1. -есеп</vt:lpstr>
      <vt:lpstr>4.2 3.1. –есеп step 1:  </vt:lpstr>
      <vt:lpstr>PowerPoint Presentation</vt:lpstr>
      <vt:lpstr>PowerPoint Presentation</vt:lpstr>
      <vt:lpstr>PowerPoint Presentation</vt:lpstr>
      <vt:lpstr>PowerPoint Presentation</vt:lpstr>
      <vt:lpstr>PowerPoint Presentation</vt:lpstr>
      <vt:lpstr>4.1 3.2. -есеп</vt:lpstr>
      <vt:lpstr>4.1 3.3. -есеп</vt:lpstr>
      <vt:lpstr>Thanks ! Рахмет !  </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Ара қашықтық функциясының көмегімен жіктеуді негіздеңіз PATTERN CLASSIFICATION BY DISTANCE FUNCTIONS</dc:title>
  <dc:creator>Yaakov Azat</dc:creator>
  <cp:lastModifiedBy>Yaakov Azat</cp:lastModifiedBy>
  <cp:revision>17</cp:revision>
  <dcterms:created xsi:type="dcterms:W3CDTF">2018-04-02T14:02:58Z</dcterms:created>
  <dcterms:modified xsi:type="dcterms:W3CDTF">2018-04-03T07:51:27Z</dcterms:modified>
</cp:coreProperties>
</file>